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76" r:id="rId6"/>
    <p:sldId id="260" r:id="rId7"/>
    <p:sldId id="277" r:id="rId8"/>
    <p:sldId id="261" r:id="rId9"/>
    <p:sldId id="262" r:id="rId10"/>
    <p:sldId id="263" r:id="rId11"/>
    <p:sldId id="275" r:id="rId12"/>
    <p:sldId id="264" r:id="rId13"/>
    <p:sldId id="265" r:id="rId14"/>
    <p:sldId id="266" r:id="rId15"/>
    <p:sldId id="269" r:id="rId16"/>
    <p:sldId id="270" r:id="rId17"/>
    <p:sldId id="272" r:id="rId18"/>
    <p:sldId id="273" r:id="rId19"/>
    <p:sldId id="271" r:id="rId20"/>
    <p:sldId id="274"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F7F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375" autoAdjust="0"/>
  </p:normalViewPr>
  <p:slideViewPr>
    <p:cSldViewPr snapToGrid="0" snapToObjects="1">
      <p:cViewPr varScale="1">
        <p:scale>
          <a:sx n="71" d="100"/>
          <a:sy n="71" d="100"/>
        </p:scale>
        <p:origin x="60" y="7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7201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Welcome participants. This presentation is not intended to make families afraid of technology, online friendship, games, or young people’s digital lives. It explains a pattern: harmful online contact can exploit normal needs to be noticed, accepted, included, or understood. The focus is prevention before a crisis: helping young people recognize pressure early and making it believable that they can ask a safe adult for help.</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 practical framework, not a universal explanation of every child’s online behavior. Family context, peer relationships, mental health, developmental stage, platform design, and individual differences all matter. A healthy friend, mentor, or group does not demand secrecy, proof of loyalty, inappropriate photos, money, cruelty, self-harm, or isolation from people who care about the child. The dopamine bullet draws on Özüçetin (2026), a reward-learning review — useful if a parent asks whether this is really 'addiction' or just a habit.</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not an AI-panic presentation. Flattery, urgency, impersonation, false intimacy, secrecy, and blackmail are older than the internet. AI changes the attacker's capacity to produce convincing approaches at scale. That is why young people need to recognize patterns of pressure and know how to verify. The FBI has stated that criminals use AI-generated text to make social-engineering and financial-fraud messages appear believable.</a:t>
            </a:r>
          </a:p>
          <a:p>
            <a:r>
              <a:t>The six items on this slide are each their own risk pattern; this deck only goes deep on the first. AI-generated sextortion needs no grooming at all — FBI/IC3 has warned of this since 2023. Deepfake cyberbullying is increasingly peer-on-peer, not stranger-driven — a 2023 CDC survey found 16% of high schoolers already report online bullying before AI enters the picture, and NCMEC has documented cases involving 40+ students at a single school. AI voice-cloning scams can fake a distress call from just a short audio clip — the FTC has warned about this; Slide 12 covers how to verify one. Unregulated AI companionship is not automatically dangerous — Common Sense Media found nearly 3 in 4 teens have used an AI companion app — but an always-available, never-disagreeing companion can reduce a lonely child's motivation to do the harder work of real relationships. Data exposure through sharenting means a parent's own posting habits are part of a child's exposure, independent of anything the child does online.</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Most dangerous contacts do not begin with an obvious threat. They may look like ordinary friendliness in a game, fandom, group chat, livestream, social-media message, or romantic approach. The right question is not only whether the first message was bad. It is whether the relationship is becoming more secret, exclusive, pressured, or isolating.</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 composite, not one child’s story — built from the pattern investigators describe case after case, not a single real case. If asked directly, say so plainly. The value of the story isn’t that it happened exactly this way to one child; it’s that this is the shape the pattern actually takes: ordinary boredom, real recognition, a quiet request for secrecy, a small compromise, then leverage.</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Not every harmful interaction follows every stage, and this sequence is not a diagnostic checklist. It helps explain why ‘just block them’ can be too simple after compromise or threats have appeared. Secrecy is often a pivot. Healthy relationships respect privacy; they do not demand that a child hide something frightening, sexualized, cruel, illegal, or isolating from a protective adult.</a:t>
            </a:r>
            <a:br>
              <a:rPr lang="en-US" dirty="0"/>
            </a:br>
            <a:br>
              <a:rPr lang="en-US" dirty="0"/>
            </a:br>
            <a:r>
              <a:rPr lang="en-US" dirty="0"/>
              <a:t>DM = Direct message</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Trauma bonding and the fawn response are documented patterns, not excuses or judgments of the child. Sources: Speck &amp; Patrician (2019), trauma coercive bonding in the commercial sexual exploitation of children; Walker (2003), the fawn trauma response as a survival strategy under threat. Neither source is a study of this exact online-coercion population — both are used here as structural analogies for the same intermittent-reinforcement dynamic. If a parent asks ‘why didn’t they just tell someone,’ this is the honest answer: the child’s compliance is a trauma response, not a character flaw or a sign they weren’t paying attention. The dopamine bullet here draws on the same Özüçetin (2026) review cited on Slide 2: unpredictable reward — including unpredictable kindness — produces a stronger dopamine response than predictable reward, which is part of why this cycle is hard to leave neurologically, not just emotionally.</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These signs can also reflect bullying, grief, family conflict, mental-health stress, or ordinary adolescent change. The objective is not surveillance or accusation. Try: ‘You seem under a lot of pressure. Is there anything online or off that is making you feel unsafe, trapped, or afraid to tell someone?’ Avoid beginning with accusation or blame. The FBI has warned that 764 and similar violent online networks use manipulation, threats, blackmail, and coercion against vulnerable and underage people.</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most important slide. The last sentence is load-bearing: ‘You will not be in trouble for telling me.’ A child expecting punishment, humiliation, device confiscation, or disgust may be easier to silence with threats. Household rules still matter. But in a possible coercion, sextortion, or exploitation situation, protection, calm, evidence preservation, and help come before moral judgment.</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Parents do not need to outsmart their child or monitor every word. Smart children can work around any single technical control. Layered safety reduces opportunity, makes concerning behavior easier to notice, and preserves a young person’s ability to seek help when a safeguard fails. NCMEC offers age-appropriate online-safety resources through </a:t>
            </a:r>
            <a:r>
              <a:rPr dirty="0" err="1"/>
              <a:t>NetSmartz</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No element is sufficient alone. Together, they make manipulation harder to start, harder to sustain, and easier to interrupt.</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4842477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goal is not suspicion of everyone or family cross-examination. Make these questions ordinary: use them while watching videos, discussing news, considering online purchases, or looking at a suspicious text received by an adult. Repeated practice builds a pause into moments designed to produce urgency, fear, excitement, or secrecy.</a:t>
            </a:r>
          </a:p>
          <a:p>
            <a:r>
              <a:t>FTC (2023): AI can clone a voice convincingly from just a short audio clip — often pulled from a public video the child has already posted. A family code word is a reasonable backup, but it depends on everyone remembering it under pressure; the callback to a known number is what actually works.</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Shared space creates ordinary visibility and natural conversation. It does not guarantee safety. A child can borrow a device, create another account, use cellular data, or move to another app. The aim is not perfect control. It is reducing isolated, late-night, emotionally charged online contact and making it normal for adults to understand the spaces their children inhabit. AAP family-media guidance supports shared expectations about where and how devices are used, including screen-free times and spaces.</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not a substitute for local emergency procedures, law-enforcement direction, or professional advice in a specific case. Do not keep sending material, money, credentials, or additional proof. Preserve evidence. Bring in help. Do not blame the child. For suspected child sexual exploitation, NCMEC’s CyberTipline is the U.S. national reporting system. FBI guidance also directs victims and families to report sextortion and related crimes.</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Regularly — weekly or more often works well; the point is repetition, not a specific interval. Think of this as a social-engineering fire drill. Keep it short, nonjudgmental, and age-appropriate. Do not use it to test, trap, or embarrass a child. When using AI to generate the practice messages: never paste real private messages, names, images, school details, addresses, or account information into an AI system. Do not ask AI to diagnose whether a real person is dangerous. Do not use AI to communicate with a suspected exploiter. This is a proposed family practice, not a proven prevention program. It should supplement—not replace—adult involvement, platform safeguards, and professional help when a child is at risk. The desired outcome is not perfect detection. It is a practiced pause and a trustworthy route to adult help.</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AI will continue to improve the quality of manipulation. The response is not to make young people afraid of every online relationship, new technology, or stranger. The response is to build internal and relational resilience: practiced judgment, clear boundaries, verification habits, and a settled belief that there is always a way back to a safe adult.</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Use this visual table to reinforce that no single safeguard is enough. Layered safety reduces opportunity, increases detection, makes disclosure more likely, and improves the response when a safeguard fails.</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slide gives the division of responsibility in visual form. It prevents the presentation from implying that parents must solve a system-level problem alone, while retaining the central point that families are the primary relational safety layer.</a:t>
            </a:r>
          </a:p>
          <a:p>
            <a:r>
              <a:t>No one adult can see everything.</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Thank participants. Remind them that no one needs to master every app or defeat every safeguard bypass. High-value actions are staying interested in a child’s actual online world, normalizing discussion before a crisis, making disclosure safe, and knowing how to preserve evidence and get help. For immediate danger, call 911.</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Use this appendix for presenter preparation or leave it as a downloadable reference. Confirm all local reporting requirements and contact information before presenting.</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7F9"/>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162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91440"/>
            <a:ext cx="11155680" cy="457200"/>
          </a:xfrm>
          <a:prstGeom prst="rect">
            <a:avLst/>
          </a:prstGeom>
          <a:noFill/>
        </p:spPr>
        <p:txBody>
          <a:bodyPr wrap="square" anchor="t">
            <a:spAutoFit/>
          </a:bodyPr>
          <a:lstStyle/>
          <a:p>
            <a:pPr algn="l"/>
            <a:r>
              <a:rPr sz="3000" b="1">
                <a:solidFill>
                  <a:srgbClr val="FFFFFF"/>
                </a:solidFill>
                <a:latin typeface="Aptos"/>
              </a:rPr>
              <a:t>When Belonging Becomes a Trap</a:t>
            </a:r>
          </a:p>
        </p:txBody>
      </p:sp>
      <p:sp>
        <p:nvSpPr>
          <p:cNvPr id="4" name="TextBox 3"/>
          <p:cNvSpPr txBox="1"/>
          <p:nvPr/>
        </p:nvSpPr>
        <p:spPr>
          <a:xfrm>
            <a:off x="502920" y="6437376"/>
            <a:ext cx="11109960" cy="201168"/>
          </a:xfrm>
          <a:prstGeom prst="rect">
            <a:avLst/>
          </a:prstGeom>
          <a:noFill/>
        </p:spPr>
        <p:txBody>
          <a:bodyPr wrap="square" anchor="t">
            <a:spAutoFit/>
          </a:bodyPr>
          <a:lstStyle/>
          <a:p>
            <a:pPr algn="r"/>
            <a:r>
              <a:rPr sz="1000" b="0">
                <a:solidFill>
                  <a:srgbClr val="5A6978"/>
                </a:solidFill>
                <a:latin typeface="Aptos"/>
              </a:rPr>
              <a:t>When Belonging Becomes a Trap  |  Slide 1</a:t>
            </a:r>
          </a:p>
        </p:txBody>
      </p:sp>
      <p:sp>
        <p:nvSpPr>
          <p:cNvPr id="5" name="TextBox 4"/>
          <p:cNvSpPr txBox="1"/>
          <p:nvPr/>
        </p:nvSpPr>
        <p:spPr>
          <a:xfrm>
            <a:off x="914400" y="1234440"/>
            <a:ext cx="10332720" cy="1077218"/>
          </a:xfrm>
          <a:prstGeom prst="rect">
            <a:avLst/>
          </a:prstGeom>
          <a:noFill/>
        </p:spPr>
        <p:txBody>
          <a:bodyPr wrap="square" anchor="t">
            <a:spAutoFit/>
          </a:bodyPr>
          <a:lstStyle/>
          <a:p>
            <a:pPr algn="ctr"/>
            <a:r>
              <a:rPr sz="3200" b="1" dirty="0">
                <a:solidFill>
                  <a:srgbClr val="162D46"/>
                </a:solidFill>
                <a:latin typeface="Aptos"/>
              </a:rPr>
              <a:t>A parent and educator guide to recognizing online manipulation and building safer disclosure paths</a:t>
            </a:r>
          </a:p>
        </p:txBody>
      </p:sp>
      <p:sp>
        <p:nvSpPr>
          <p:cNvPr id="6" name="TextBox 5"/>
          <p:cNvSpPr txBox="1"/>
          <p:nvPr/>
        </p:nvSpPr>
        <p:spPr>
          <a:xfrm>
            <a:off x="1234440" y="2511915"/>
            <a:ext cx="9692640" cy="548640"/>
          </a:xfrm>
          <a:prstGeom prst="rect">
            <a:avLst/>
          </a:prstGeom>
          <a:noFill/>
        </p:spPr>
        <p:txBody>
          <a:bodyPr wrap="square" anchor="t">
            <a:spAutoFit/>
          </a:bodyPr>
          <a:lstStyle/>
          <a:p>
            <a:pPr algn="ctr"/>
            <a:r>
              <a:rPr sz="2900" b="1" dirty="0">
                <a:solidFill>
                  <a:srgbClr val="19777E"/>
                </a:solidFill>
                <a:latin typeface="Aptos"/>
              </a:rPr>
              <a:t>Online safety is more than screen time.</a:t>
            </a:r>
          </a:p>
        </p:txBody>
      </p:sp>
      <p:sp>
        <p:nvSpPr>
          <p:cNvPr id="7" name="TextBox 6"/>
          <p:cNvSpPr txBox="1"/>
          <p:nvPr/>
        </p:nvSpPr>
        <p:spPr>
          <a:xfrm>
            <a:off x="1005840" y="3246120"/>
            <a:ext cx="10149840" cy="954107"/>
          </a:xfrm>
          <a:prstGeom prst="rect">
            <a:avLst/>
          </a:prstGeom>
          <a:noFill/>
        </p:spPr>
        <p:txBody>
          <a:bodyPr wrap="square" anchor="t">
            <a:spAutoFit/>
          </a:bodyPr>
          <a:lstStyle/>
          <a:p>
            <a:pPr algn="ctr"/>
            <a:r>
              <a:rPr sz="2800" b="0" dirty="0">
                <a:solidFill>
                  <a:srgbClr val="232B34"/>
                </a:solidFill>
                <a:latin typeface="Aptos"/>
              </a:rPr>
              <a:t>It is also about recognition, secrecy, boundaries, verification,</a:t>
            </a:r>
            <a:br>
              <a:rPr lang="en-US" sz="2800" b="0" dirty="0">
                <a:solidFill>
                  <a:srgbClr val="232B34"/>
                </a:solidFill>
                <a:latin typeface="Aptos"/>
              </a:rPr>
            </a:br>
            <a:r>
              <a:rPr sz="2800" b="0" dirty="0">
                <a:solidFill>
                  <a:srgbClr val="232B34"/>
                </a:solidFill>
                <a:latin typeface="Aptos"/>
              </a:rPr>
              <a:t> and a child’s ability to ask a safe adult for help.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7F9"/>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162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91440"/>
            <a:ext cx="11155680" cy="553998"/>
          </a:xfrm>
          <a:prstGeom prst="rect">
            <a:avLst/>
          </a:prstGeom>
          <a:noFill/>
        </p:spPr>
        <p:txBody>
          <a:bodyPr wrap="square" anchor="t">
            <a:spAutoFit/>
          </a:bodyPr>
          <a:lstStyle/>
          <a:p>
            <a:pPr algn="l"/>
            <a:r>
              <a:rPr sz="3000" b="1" dirty="0">
                <a:solidFill>
                  <a:srgbClr val="FFFFFF"/>
                </a:solidFill>
                <a:latin typeface="Aptos"/>
              </a:rPr>
              <a:t>The core idea</a:t>
            </a:r>
            <a:r>
              <a:rPr lang="en-US" sz="3000" b="1" dirty="0">
                <a:solidFill>
                  <a:srgbClr val="FFFFFF"/>
                </a:solidFill>
                <a:latin typeface="Aptos"/>
              </a:rPr>
              <a:t> – the human exposure </a:t>
            </a:r>
            <a:endParaRPr sz="3000" b="1" dirty="0">
              <a:solidFill>
                <a:srgbClr val="FFFFFF"/>
              </a:solidFill>
              <a:latin typeface="Aptos"/>
            </a:endParaRPr>
          </a:p>
        </p:txBody>
      </p:sp>
      <p:sp>
        <p:nvSpPr>
          <p:cNvPr id="4" name="TextBox 3"/>
          <p:cNvSpPr txBox="1"/>
          <p:nvPr/>
        </p:nvSpPr>
        <p:spPr>
          <a:xfrm>
            <a:off x="502920" y="6437376"/>
            <a:ext cx="11109960" cy="201168"/>
          </a:xfrm>
          <a:prstGeom prst="rect">
            <a:avLst/>
          </a:prstGeom>
          <a:noFill/>
        </p:spPr>
        <p:txBody>
          <a:bodyPr wrap="square" anchor="t">
            <a:spAutoFit/>
          </a:bodyPr>
          <a:lstStyle/>
          <a:p>
            <a:pPr algn="r"/>
            <a:r>
              <a:rPr sz="1000" b="0">
                <a:solidFill>
                  <a:srgbClr val="5A6978"/>
                </a:solidFill>
                <a:latin typeface="Aptos"/>
              </a:rPr>
              <a:t>When Belonging Becomes a Trap  |  Slide 2</a:t>
            </a:r>
          </a:p>
        </p:txBody>
      </p:sp>
      <p:sp>
        <p:nvSpPr>
          <p:cNvPr id="5" name="TextBox 4"/>
          <p:cNvSpPr txBox="1"/>
          <p:nvPr/>
        </p:nvSpPr>
        <p:spPr>
          <a:xfrm>
            <a:off x="731520" y="987552"/>
            <a:ext cx="11173098" cy="4412490"/>
          </a:xfrm>
          <a:prstGeom prst="rect">
            <a:avLst/>
          </a:prstGeom>
          <a:noFill/>
        </p:spPr>
        <p:txBody>
          <a:bodyPr wrap="square" lIns="73152" tIns="36576" rIns="73152" anchor="t">
            <a:spAutoFit/>
          </a:bodyPr>
          <a:lstStyle/>
          <a:p>
            <a:pPr algn="ctr">
              <a:spcAft>
                <a:spcPts val="1000"/>
              </a:spcAft>
            </a:pPr>
            <a:r>
              <a:rPr sz="4000" b="1" dirty="0">
                <a:solidFill>
                  <a:srgbClr val="162D46"/>
                </a:solidFill>
                <a:latin typeface="Aptos"/>
              </a:rPr>
              <a:t>Attention opens the door. </a:t>
            </a:r>
            <a:br>
              <a:rPr lang="en-US" sz="4000" b="1" dirty="0">
                <a:solidFill>
                  <a:srgbClr val="162D46"/>
                </a:solidFill>
                <a:latin typeface="Aptos"/>
              </a:rPr>
            </a:br>
            <a:r>
              <a:rPr sz="4000" b="1" dirty="0">
                <a:solidFill>
                  <a:srgbClr val="162D46"/>
                </a:solidFill>
                <a:latin typeface="Aptos"/>
              </a:rPr>
              <a:t>Belonging can make engagement durable.</a:t>
            </a:r>
          </a:p>
          <a:p>
            <a:pPr marL="287338" indent="-287338" algn="l">
              <a:spcAft>
                <a:spcPts val="1000"/>
              </a:spcAft>
            </a:pPr>
            <a:r>
              <a:rPr sz="2400" dirty="0"/>
              <a:t>• Boredom, curiosity, humor, or novelty can make a message worth opening</a:t>
            </a:r>
          </a:p>
          <a:p>
            <a:pPr marL="287338" indent="-287338" algn="l">
              <a:spcAft>
                <a:spcPts val="1000"/>
              </a:spcAft>
            </a:pPr>
            <a:r>
              <a:rPr sz="2400" dirty="0"/>
              <a:t>• Recognition, acceptance, identity, and social reward can make a person return</a:t>
            </a:r>
          </a:p>
          <a:p>
            <a:pPr marL="287338" indent="-287338" algn="l">
              <a:spcAft>
                <a:spcPts val="1000"/>
              </a:spcAft>
            </a:pPr>
            <a:r>
              <a:rPr sz="2400" dirty="0"/>
              <a:t>• That pull runs on dopamine — unpredictable social reward is the strongest kind, the same mechanism behind slot machines and hard-to-put-down screens</a:t>
            </a:r>
          </a:p>
          <a:p>
            <a:pPr marL="287338" indent="-287338" algn="l">
              <a:spcAft>
                <a:spcPts val="1000"/>
              </a:spcAft>
            </a:pPr>
            <a:r>
              <a:rPr sz="2400" dirty="0"/>
              <a:t>• Healthy belonging protects; simulated belonging can be exploited</a:t>
            </a:r>
          </a:p>
          <a:p>
            <a:pPr marL="287338" indent="-287338" algn="l">
              <a:spcAft>
                <a:spcPts val="1000"/>
              </a:spcAft>
            </a:pPr>
            <a:r>
              <a:rPr sz="2400" dirty="0"/>
              <a:t>• The goal is not to make children suspicious of everyone. It is to help them recognize when connection is being turned into control.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7F9"/>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162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91440"/>
            <a:ext cx="11155680" cy="457200"/>
          </a:xfrm>
          <a:prstGeom prst="rect">
            <a:avLst/>
          </a:prstGeom>
          <a:noFill/>
        </p:spPr>
        <p:txBody>
          <a:bodyPr wrap="square" anchor="t">
            <a:spAutoFit/>
          </a:bodyPr>
          <a:lstStyle/>
          <a:p>
            <a:pPr algn="l"/>
            <a:r>
              <a:rPr sz="3000" b="1">
                <a:solidFill>
                  <a:srgbClr val="FFFFFF"/>
                </a:solidFill>
                <a:latin typeface="Aptos"/>
              </a:rPr>
              <a:t>Why AI changes the risk environment</a:t>
            </a:r>
          </a:p>
        </p:txBody>
      </p:sp>
      <p:sp>
        <p:nvSpPr>
          <p:cNvPr id="4" name="TextBox 3"/>
          <p:cNvSpPr txBox="1"/>
          <p:nvPr/>
        </p:nvSpPr>
        <p:spPr>
          <a:xfrm>
            <a:off x="502920" y="6437376"/>
            <a:ext cx="11109960" cy="201168"/>
          </a:xfrm>
          <a:prstGeom prst="rect">
            <a:avLst/>
          </a:prstGeom>
          <a:noFill/>
        </p:spPr>
        <p:txBody>
          <a:bodyPr wrap="square" anchor="t">
            <a:spAutoFit/>
          </a:bodyPr>
          <a:lstStyle/>
          <a:p>
            <a:pPr algn="r"/>
            <a:r>
              <a:rPr sz="1000" b="0">
                <a:solidFill>
                  <a:srgbClr val="5A6978"/>
                </a:solidFill>
                <a:latin typeface="Aptos"/>
              </a:rPr>
              <a:t>When Belonging Becomes a Trap  |  Slide 3</a:t>
            </a:r>
          </a:p>
        </p:txBody>
      </p:sp>
      <p:sp>
        <p:nvSpPr>
          <p:cNvPr id="5" name="TextBox 4"/>
          <p:cNvSpPr txBox="1"/>
          <p:nvPr/>
        </p:nvSpPr>
        <p:spPr>
          <a:xfrm>
            <a:off x="731520" y="987552"/>
            <a:ext cx="10744200" cy="4879284"/>
          </a:xfrm>
          <a:prstGeom prst="rect">
            <a:avLst/>
          </a:prstGeom>
          <a:noFill/>
        </p:spPr>
        <p:txBody>
          <a:bodyPr wrap="square" lIns="73152" tIns="36576" rIns="73152" anchor="t">
            <a:spAutoFit/>
          </a:bodyPr>
          <a:lstStyle/>
          <a:p>
            <a:pPr algn="ctr">
              <a:spcAft>
                <a:spcPts val="1000"/>
              </a:spcAft>
            </a:pPr>
            <a:r>
              <a:rPr sz="3200" b="1" dirty="0">
                <a:solidFill>
                  <a:srgbClr val="162D46"/>
                </a:solidFill>
                <a:latin typeface="Aptos"/>
              </a:rPr>
              <a:t>AI increases the reach and realism of six familiar harms.</a:t>
            </a:r>
          </a:p>
          <a:p>
            <a:pPr algn="l">
              <a:spcAft>
                <a:spcPts val="600"/>
              </a:spcAft>
            </a:pPr>
            <a:r>
              <a:rPr sz="2600" dirty="0"/>
              <a:t>• AI-enhanced grooming</a:t>
            </a:r>
          </a:p>
          <a:p>
            <a:pPr algn="l">
              <a:spcAft>
                <a:spcPts val="600"/>
              </a:spcAft>
            </a:pPr>
            <a:r>
              <a:rPr sz="2600" dirty="0"/>
              <a:t>• AI-generated sextortion</a:t>
            </a:r>
          </a:p>
          <a:p>
            <a:pPr algn="l">
              <a:spcAft>
                <a:spcPts val="600"/>
              </a:spcAft>
            </a:pPr>
            <a:r>
              <a:rPr sz="2600" dirty="0"/>
              <a:t>• Deepfake cyberbullying</a:t>
            </a:r>
          </a:p>
          <a:p>
            <a:pPr algn="l">
              <a:spcAft>
                <a:spcPts val="600"/>
              </a:spcAft>
            </a:pPr>
            <a:r>
              <a:rPr sz="2600" dirty="0"/>
              <a:t>• AI voice-cloning scams</a:t>
            </a:r>
          </a:p>
          <a:p>
            <a:pPr algn="l">
              <a:spcAft>
                <a:spcPts val="600"/>
              </a:spcAft>
            </a:pPr>
            <a:r>
              <a:rPr sz="2600" dirty="0"/>
              <a:t>• Unregulated AI companionship</a:t>
            </a:r>
          </a:p>
          <a:p>
            <a:pPr algn="l">
              <a:spcAft>
                <a:spcPts val="700"/>
              </a:spcAft>
            </a:pPr>
            <a:r>
              <a:rPr sz="2600" dirty="0"/>
              <a:t>• Data exposure through sharenting</a:t>
            </a:r>
          </a:p>
          <a:p>
            <a:pPr algn="ctr">
              <a:spcAft>
                <a:spcPts val="1000"/>
              </a:spcAft>
            </a:pPr>
            <a:r>
              <a:rPr sz="2400" b="1" dirty="0">
                <a:solidFill>
                  <a:srgbClr val="232B34"/>
                </a:solidFill>
                <a:latin typeface="Aptos"/>
              </a:rPr>
              <a:t>This deck focuses on grooming through simulated belonging —</a:t>
            </a:r>
            <a:br>
              <a:rPr lang="en-US" sz="2400" b="1" dirty="0">
                <a:solidFill>
                  <a:srgbClr val="232B34"/>
                </a:solidFill>
                <a:latin typeface="Aptos"/>
              </a:rPr>
            </a:br>
            <a:r>
              <a:rPr sz="2400" b="1" dirty="0">
                <a:solidFill>
                  <a:srgbClr val="232B34"/>
                </a:solidFill>
                <a:latin typeface="Aptos"/>
              </a:rPr>
              <a:t>the hardest of the six to see coming.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7F9"/>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162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91440"/>
            <a:ext cx="11155680" cy="457200"/>
          </a:xfrm>
          <a:prstGeom prst="rect">
            <a:avLst/>
          </a:prstGeom>
          <a:noFill/>
        </p:spPr>
        <p:txBody>
          <a:bodyPr wrap="square" anchor="t">
            <a:spAutoFit/>
          </a:bodyPr>
          <a:lstStyle/>
          <a:p>
            <a:pPr algn="l"/>
            <a:r>
              <a:rPr sz="3000" b="1">
                <a:solidFill>
                  <a:srgbClr val="FFFFFF"/>
                </a:solidFill>
                <a:latin typeface="Aptos"/>
              </a:rPr>
              <a:t>Contact is not the goal</a:t>
            </a:r>
          </a:p>
        </p:txBody>
      </p:sp>
      <p:sp>
        <p:nvSpPr>
          <p:cNvPr id="4" name="TextBox 3"/>
          <p:cNvSpPr txBox="1"/>
          <p:nvPr/>
        </p:nvSpPr>
        <p:spPr>
          <a:xfrm>
            <a:off x="502920" y="6437376"/>
            <a:ext cx="11109960" cy="201168"/>
          </a:xfrm>
          <a:prstGeom prst="rect">
            <a:avLst/>
          </a:prstGeom>
          <a:noFill/>
        </p:spPr>
        <p:txBody>
          <a:bodyPr wrap="square" anchor="t">
            <a:spAutoFit/>
          </a:bodyPr>
          <a:lstStyle/>
          <a:p>
            <a:pPr algn="r"/>
            <a:r>
              <a:rPr sz="1000" b="0">
                <a:solidFill>
                  <a:srgbClr val="5A6978"/>
                </a:solidFill>
                <a:latin typeface="Aptos"/>
              </a:rPr>
              <a:t>When Belonging Becomes a Trap  |  Slide 4</a:t>
            </a:r>
          </a:p>
        </p:txBody>
      </p:sp>
      <p:sp>
        <p:nvSpPr>
          <p:cNvPr id="5" name="TextBox 4"/>
          <p:cNvSpPr txBox="1"/>
          <p:nvPr/>
        </p:nvSpPr>
        <p:spPr>
          <a:xfrm>
            <a:off x="731520" y="987552"/>
            <a:ext cx="10881360" cy="5253746"/>
          </a:xfrm>
          <a:prstGeom prst="rect">
            <a:avLst/>
          </a:prstGeom>
          <a:noFill/>
        </p:spPr>
        <p:txBody>
          <a:bodyPr wrap="square" lIns="73152" tIns="36576" rIns="73152" anchor="t">
            <a:spAutoFit/>
          </a:bodyPr>
          <a:lstStyle/>
          <a:p>
            <a:pPr algn="ctr">
              <a:spcAft>
                <a:spcPts val="1000"/>
              </a:spcAft>
            </a:pPr>
            <a:r>
              <a:rPr sz="4000" b="1" dirty="0">
                <a:solidFill>
                  <a:srgbClr val="162D46"/>
                </a:solidFill>
                <a:latin typeface="Aptos"/>
              </a:rPr>
              <a:t>Coercive actors seek a </a:t>
            </a:r>
            <a:br>
              <a:rPr lang="en-US" sz="4000" b="1" dirty="0">
                <a:solidFill>
                  <a:srgbClr val="162D46"/>
                </a:solidFill>
                <a:latin typeface="Aptos"/>
              </a:rPr>
            </a:br>
            <a:r>
              <a:rPr sz="4000" b="1" dirty="0">
                <a:solidFill>
                  <a:srgbClr val="162D46"/>
                </a:solidFill>
                <a:latin typeface="Aptos"/>
              </a:rPr>
              <a:t>continuing channel of influence</a:t>
            </a:r>
          </a:p>
          <a:p>
            <a:pPr marL="287338" indent="-287338" algn="l">
              <a:spcBef>
                <a:spcPts val="600"/>
              </a:spcBef>
              <a:spcAft>
                <a:spcPts val="1000"/>
              </a:spcAft>
            </a:pPr>
            <a:r>
              <a:rPr sz="2800" dirty="0"/>
              <a:t>• Friendly message → Persistent private contact</a:t>
            </a:r>
          </a:p>
          <a:p>
            <a:pPr marL="287338" indent="-287338" algn="l">
              <a:spcAft>
                <a:spcPts val="1000"/>
              </a:spcAft>
            </a:pPr>
            <a:r>
              <a:rPr sz="2800" dirty="0"/>
              <a:t>• Shared interest → Exclusive ‘we understand you’ bond</a:t>
            </a:r>
          </a:p>
          <a:p>
            <a:pPr marL="287338" indent="-287338" algn="l">
              <a:spcAft>
                <a:spcPts val="1000"/>
              </a:spcAft>
            </a:pPr>
            <a:r>
              <a:rPr sz="2800" dirty="0"/>
              <a:t>• A small secret → A test of compliance</a:t>
            </a:r>
          </a:p>
          <a:p>
            <a:pPr marL="287338" indent="-287338" algn="l">
              <a:spcAft>
                <a:spcPts val="1000"/>
              </a:spcAft>
            </a:pPr>
            <a:r>
              <a:rPr sz="2800" dirty="0"/>
              <a:t>• Personal information or image → Leverage</a:t>
            </a:r>
          </a:p>
          <a:p>
            <a:pPr marL="287338" indent="-287338" algn="l">
              <a:spcAft>
                <a:spcPts val="1000"/>
              </a:spcAft>
            </a:pPr>
            <a:r>
              <a:rPr sz="2800" dirty="0"/>
              <a:t>• Fear or shame → Silence and continuing control</a:t>
            </a:r>
          </a:p>
          <a:p>
            <a:pPr marL="287338" indent="-287338" algn="ctr">
              <a:spcBef>
                <a:spcPts val="600"/>
              </a:spcBef>
              <a:spcAft>
                <a:spcPts val="1000"/>
              </a:spcAft>
            </a:pPr>
            <a:r>
              <a:rPr sz="2800" dirty="0"/>
              <a:t>The danger is not only the first message. It is the </a:t>
            </a:r>
            <a:br>
              <a:rPr lang="en-US" sz="2800" dirty="0"/>
            </a:br>
            <a:r>
              <a:rPr sz="2800" dirty="0"/>
              <a:t>gradual conversion of connection into secrecy, compromise, and control.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7F9"/>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162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91440"/>
            <a:ext cx="11155680" cy="457200"/>
          </a:xfrm>
          <a:prstGeom prst="rect">
            <a:avLst/>
          </a:prstGeom>
          <a:noFill/>
        </p:spPr>
        <p:txBody>
          <a:bodyPr wrap="square" anchor="t">
            <a:spAutoFit/>
          </a:bodyPr>
          <a:lstStyle/>
          <a:p>
            <a:pPr algn="l"/>
            <a:r>
              <a:rPr sz="3000" b="1">
                <a:solidFill>
                  <a:srgbClr val="FFFFFF"/>
                </a:solidFill>
                <a:latin typeface="Aptos"/>
              </a:rPr>
              <a:t>A composite scenario</a:t>
            </a:r>
          </a:p>
        </p:txBody>
      </p:sp>
      <p:sp>
        <p:nvSpPr>
          <p:cNvPr id="4" name="TextBox 3"/>
          <p:cNvSpPr txBox="1"/>
          <p:nvPr/>
        </p:nvSpPr>
        <p:spPr>
          <a:xfrm>
            <a:off x="502920" y="6437376"/>
            <a:ext cx="11109960" cy="201168"/>
          </a:xfrm>
          <a:prstGeom prst="rect">
            <a:avLst/>
          </a:prstGeom>
          <a:noFill/>
        </p:spPr>
        <p:txBody>
          <a:bodyPr wrap="square" anchor="t">
            <a:spAutoFit/>
          </a:bodyPr>
          <a:lstStyle/>
          <a:p>
            <a:pPr algn="r"/>
            <a:r>
              <a:rPr sz="1000" b="0">
                <a:solidFill>
                  <a:srgbClr val="5A6978"/>
                </a:solidFill>
                <a:latin typeface="Aptos"/>
              </a:rPr>
              <a:t>When Belonging Becomes a Trap  |  Slide 5</a:t>
            </a:r>
          </a:p>
        </p:txBody>
      </p:sp>
      <p:sp>
        <p:nvSpPr>
          <p:cNvPr id="5" name="TextBox 4"/>
          <p:cNvSpPr txBox="1"/>
          <p:nvPr/>
        </p:nvSpPr>
        <p:spPr>
          <a:xfrm>
            <a:off x="731520" y="987552"/>
            <a:ext cx="10881360" cy="5253746"/>
          </a:xfrm>
          <a:prstGeom prst="rect">
            <a:avLst/>
          </a:prstGeom>
          <a:noFill/>
        </p:spPr>
        <p:txBody>
          <a:bodyPr wrap="square" lIns="73152" tIns="36576" rIns="73152" anchor="t">
            <a:spAutoFit/>
          </a:bodyPr>
          <a:lstStyle/>
          <a:p>
            <a:pPr algn="l">
              <a:spcAft>
                <a:spcPts val="1400"/>
              </a:spcAft>
            </a:pPr>
            <a:r>
              <a:rPr sz="4000" b="1" dirty="0">
                <a:solidFill>
                  <a:srgbClr val="162D46"/>
                </a:solidFill>
                <a:latin typeface="Aptos"/>
              </a:rPr>
              <a:t>Picture an ordinary Tuesday.</a:t>
            </a:r>
          </a:p>
          <a:p>
            <a:pPr algn="l">
              <a:spcAft>
                <a:spcPts val="1200"/>
              </a:spcAft>
            </a:pPr>
            <a:r>
              <a:rPr sz="2800" dirty="0">
                <a:solidFill>
                  <a:srgbClr val="000000"/>
                </a:solidFill>
                <a:latin typeface="Aptos"/>
              </a:rPr>
              <a:t>A twelve-year-old is bored, scrolling a game’s chat after homework, and someone new joins in — friendly, funny, oddly interested in a hard week at school.</a:t>
            </a:r>
          </a:p>
          <a:p>
            <a:pPr algn="l">
              <a:spcAft>
                <a:spcPts val="1200"/>
              </a:spcAft>
            </a:pPr>
            <a:r>
              <a:rPr sz="2800" dirty="0">
                <a:solidFill>
                  <a:srgbClr val="000000"/>
                </a:solidFill>
                <a:latin typeface="Aptos"/>
              </a:rPr>
              <a:t>Over a few days the messages get more personal. ‘Nobody else gets it like you do.’ Then: ‘Let’s move to a different app.’ A week later: ‘Don’t tell your parents — it’s kind of our thing.’</a:t>
            </a:r>
          </a:p>
          <a:p>
            <a:pPr algn="l">
              <a:spcAft>
                <a:spcPts val="1400"/>
              </a:spcAft>
            </a:pPr>
            <a:r>
              <a:rPr sz="2800" i="1" dirty="0">
                <a:solidFill>
                  <a:srgbClr val="162D46"/>
                </a:solidFill>
                <a:latin typeface="Aptos"/>
              </a:rPr>
              <a:t>By the time an uncomfortable request shows up, the child isn’t weighing it against a stranger’s demand. They’re weighing it against losing the one place they felt fully seen.</a:t>
            </a:r>
          </a:p>
          <a:p>
            <a:pPr algn="l">
              <a:spcAft>
                <a:spcPts val="0"/>
              </a:spcAft>
            </a:pPr>
            <a:r>
              <a:rPr sz="1200" i="1" dirty="0">
                <a:solidFill>
                  <a:srgbClr val="5A6978"/>
                </a:solidFill>
                <a:latin typeface="Aptos"/>
              </a:rPr>
              <a:t>A composite scenario, drawn from patterns investigators describe — not one child’s story.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7F9"/>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162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91440"/>
            <a:ext cx="11155680" cy="457200"/>
          </a:xfrm>
          <a:prstGeom prst="rect">
            <a:avLst/>
          </a:prstGeom>
          <a:noFill/>
        </p:spPr>
        <p:txBody>
          <a:bodyPr wrap="square" anchor="t">
            <a:spAutoFit/>
          </a:bodyPr>
          <a:lstStyle/>
          <a:p>
            <a:pPr algn="l"/>
            <a:r>
              <a:rPr sz="3000" b="1">
                <a:solidFill>
                  <a:srgbClr val="FFFFFF"/>
                </a:solidFill>
                <a:latin typeface="Aptos"/>
              </a:rPr>
              <a:t>From contact to control</a:t>
            </a:r>
          </a:p>
        </p:txBody>
      </p:sp>
      <p:sp>
        <p:nvSpPr>
          <p:cNvPr id="4" name="TextBox 3"/>
          <p:cNvSpPr txBox="1"/>
          <p:nvPr/>
        </p:nvSpPr>
        <p:spPr>
          <a:xfrm>
            <a:off x="502920" y="6437376"/>
            <a:ext cx="11109960" cy="201168"/>
          </a:xfrm>
          <a:prstGeom prst="rect">
            <a:avLst/>
          </a:prstGeom>
          <a:noFill/>
        </p:spPr>
        <p:txBody>
          <a:bodyPr wrap="square" anchor="t">
            <a:spAutoFit/>
          </a:bodyPr>
          <a:lstStyle/>
          <a:p>
            <a:pPr algn="r"/>
            <a:r>
              <a:rPr sz="1000" b="0">
                <a:solidFill>
                  <a:srgbClr val="5A6978"/>
                </a:solidFill>
                <a:latin typeface="Aptos"/>
              </a:rPr>
              <a:t>When Belonging Becomes a Trap  |  Slide 6</a:t>
            </a:r>
          </a:p>
        </p:txBody>
      </p:sp>
      <p:sp>
        <p:nvSpPr>
          <p:cNvPr id="5" name="TextBox 4"/>
          <p:cNvSpPr txBox="1"/>
          <p:nvPr/>
        </p:nvSpPr>
        <p:spPr>
          <a:xfrm>
            <a:off x="777240" y="914400"/>
            <a:ext cx="10607040" cy="1323439"/>
          </a:xfrm>
          <a:prstGeom prst="rect">
            <a:avLst/>
          </a:prstGeom>
          <a:noFill/>
        </p:spPr>
        <p:txBody>
          <a:bodyPr wrap="square" anchor="t">
            <a:spAutoFit/>
          </a:bodyPr>
          <a:lstStyle/>
          <a:p>
            <a:pPr algn="ctr"/>
            <a:r>
              <a:rPr sz="4000" b="1" dirty="0">
                <a:solidFill>
                  <a:srgbClr val="162D46"/>
                </a:solidFill>
                <a:latin typeface="Aptos"/>
              </a:rPr>
              <a:t>Reachability + Recognition + Secrecy + Compromise + Threat = Coercive capture</a:t>
            </a:r>
          </a:p>
        </p:txBody>
      </p:sp>
      <p:sp>
        <p:nvSpPr>
          <p:cNvPr id="6" name="TextBox 5"/>
          <p:cNvSpPr txBox="1"/>
          <p:nvPr/>
        </p:nvSpPr>
        <p:spPr>
          <a:xfrm>
            <a:off x="731520" y="2344365"/>
            <a:ext cx="10744200" cy="4043158"/>
          </a:xfrm>
          <a:prstGeom prst="rect">
            <a:avLst/>
          </a:prstGeom>
          <a:noFill/>
        </p:spPr>
        <p:txBody>
          <a:bodyPr wrap="square" lIns="73152" tIns="36576" rIns="73152" anchor="t">
            <a:spAutoFit/>
          </a:bodyPr>
          <a:lstStyle/>
          <a:p>
            <a:pPr marL="233363" indent="-233363" algn="l">
              <a:spcAft>
                <a:spcPts val="1000"/>
              </a:spcAft>
            </a:pPr>
            <a:r>
              <a:rPr lang="en-US" sz="2800" dirty="0"/>
              <a:t>• </a:t>
            </a:r>
            <a:r>
              <a:rPr sz="2800" b="0" dirty="0">
                <a:solidFill>
                  <a:srgbClr val="232B34"/>
                </a:solidFill>
                <a:latin typeface="Aptos"/>
              </a:rPr>
              <a:t>Reachability: </a:t>
            </a:r>
            <a:r>
              <a:rPr lang="en-US" sz="2800" b="0" dirty="0">
                <a:solidFill>
                  <a:srgbClr val="232B34"/>
                </a:solidFill>
                <a:latin typeface="Aptos"/>
              </a:rPr>
              <a:t>Leveraging/accessing </a:t>
            </a:r>
            <a:r>
              <a:rPr lang="en-US" sz="2800" dirty="0">
                <a:solidFill>
                  <a:srgbClr val="232B34"/>
                </a:solidFill>
                <a:latin typeface="Aptos"/>
              </a:rPr>
              <a:t>our </a:t>
            </a:r>
            <a:r>
              <a:rPr sz="2800" b="0" dirty="0">
                <a:solidFill>
                  <a:srgbClr val="232B34"/>
                </a:solidFill>
                <a:latin typeface="Aptos"/>
              </a:rPr>
              <a:t>public profile, open DMs, game chat, group invitation</a:t>
            </a:r>
          </a:p>
          <a:p>
            <a:pPr marL="287338" indent="-287338" algn="l">
              <a:spcAft>
                <a:spcPts val="1000"/>
              </a:spcAft>
            </a:pPr>
            <a:r>
              <a:rPr sz="2800" dirty="0"/>
              <a:t>• </a:t>
            </a:r>
            <a:r>
              <a:rPr lang="en-US" sz="2800" dirty="0"/>
              <a:t>Exploitable </a:t>
            </a:r>
            <a:r>
              <a:rPr sz="2800" dirty="0"/>
              <a:t>Recognition: ‘You are different.’ ‘I understand you.’</a:t>
            </a:r>
          </a:p>
          <a:p>
            <a:pPr marL="287338" indent="-287338" algn="l">
              <a:spcAft>
                <a:spcPts val="1000"/>
              </a:spcAft>
            </a:pPr>
            <a:r>
              <a:rPr sz="2800" dirty="0"/>
              <a:t>• Secrecy: ‘Do not tell your parents.’ ‘Move to this other app.’</a:t>
            </a:r>
          </a:p>
          <a:p>
            <a:pPr marL="287338" indent="-287338" algn="l">
              <a:spcAft>
                <a:spcPts val="1000"/>
              </a:spcAft>
            </a:pPr>
            <a:r>
              <a:rPr sz="2800" dirty="0"/>
              <a:t>• Compromise: a photo, secret, password, payment, location, or </a:t>
            </a:r>
            <a:br>
              <a:rPr lang="en-US" sz="2800" dirty="0"/>
            </a:br>
            <a:r>
              <a:rPr sz="2800" dirty="0"/>
              <a:t>loyalty test</a:t>
            </a:r>
          </a:p>
          <a:p>
            <a:pPr marL="287338" indent="-287338" algn="l">
              <a:spcAft>
                <a:spcPts val="1000"/>
              </a:spcAft>
            </a:pPr>
            <a:r>
              <a:rPr sz="2800" dirty="0"/>
              <a:t>• Threat: blackmail, exposure, humiliation, abandonment, or escalating demands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7F9"/>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162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91440"/>
            <a:ext cx="11155680" cy="457200"/>
          </a:xfrm>
          <a:prstGeom prst="rect">
            <a:avLst/>
          </a:prstGeom>
          <a:noFill/>
        </p:spPr>
        <p:txBody>
          <a:bodyPr wrap="square" anchor="t">
            <a:spAutoFit/>
          </a:bodyPr>
          <a:lstStyle/>
          <a:p>
            <a:pPr algn="l"/>
            <a:r>
              <a:rPr sz="3000" b="1">
                <a:solidFill>
                  <a:srgbClr val="FFFFFF"/>
                </a:solidFill>
                <a:latin typeface="Aptos"/>
              </a:rPr>
              <a:t>Why a child protects the threat</a:t>
            </a:r>
          </a:p>
        </p:txBody>
      </p:sp>
      <p:sp>
        <p:nvSpPr>
          <p:cNvPr id="4" name="TextBox 3"/>
          <p:cNvSpPr txBox="1"/>
          <p:nvPr/>
        </p:nvSpPr>
        <p:spPr>
          <a:xfrm>
            <a:off x="502920" y="6437376"/>
            <a:ext cx="11109960" cy="201168"/>
          </a:xfrm>
          <a:prstGeom prst="rect">
            <a:avLst/>
          </a:prstGeom>
          <a:noFill/>
        </p:spPr>
        <p:txBody>
          <a:bodyPr wrap="square" anchor="t">
            <a:spAutoFit/>
          </a:bodyPr>
          <a:lstStyle/>
          <a:p>
            <a:pPr algn="r"/>
            <a:r>
              <a:rPr sz="1000" b="0">
                <a:solidFill>
                  <a:srgbClr val="5A6978"/>
                </a:solidFill>
                <a:latin typeface="Aptos"/>
              </a:rPr>
              <a:t>When Belonging Becomes a Trap  |  Slide 7</a:t>
            </a:r>
          </a:p>
        </p:txBody>
      </p:sp>
      <p:sp>
        <p:nvSpPr>
          <p:cNvPr id="5" name="TextBox 4"/>
          <p:cNvSpPr txBox="1"/>
          <p:nvPr/>
        </p:nvSpPr>
        <p:spPr>
          <a:xfrm>
            <a:off x="731520" y="987552"/>
            <a:ext cx="11109960" cy="4622804"/>
          </a:xfrm>
          <a:prstGeom prst="rect">
            <a:avLst/>
          </a:prstGeom>
          <a:noFill/>
        </p:spPr>
        <p:txBody>
          <a:bodyPr wrap="square" lIns="73152" tIns="36576" rIns="73152" anchor="t">
            <a:spAutoFit/>
          </a:bodyPr>
          <a:lstStyle/>
          <a:p>
            <a:pPr algn="ctr">
              <a:spcAft>
                <a:spcPts val="1000"/>
              </a:spcAft>
            </a:pPr>
            <a:r>
              <a:rPr sz="3600" b="1" dirty="0">
                <a:solidFill>
                  <a:srgbClr val="162D46"/>
                </a:solidFill>
                <a:latin typeface="Aptos"/>
              </a:rPr>
              <a:t>A trauma bond can form during the threat stage.</a:t>
            </a:r>
          </a:p>
          <a:p>
            <a:pPr marL="169863" indent="-169863" algn="l">
              <a:spcAft>
                <a:spcPts val="600"/>
              </a:spcAft>
            </a:pPr>
            <a:r>
              <a:rPr sz="2200" dirty="0">
                <a:solidFill>
                  <a:srgbClr val="000000"/>
                </a:solidFill>
                <a:latin typeface="Aptos"/>
              </a:rPr>
              <a:t>• </a:t>
            </a:r>
            <a:r>
              <a:rPr sz="2200" dirty="0">
                <a:solidFill>
                  <a:srgbClr val="000000"/>
                </a:solidFill>
                <a:latin typeface="Aptos"/>
              </a:rPr>
              <a:t>A strong emotional attachment to the person causing harm — built through cycles of pressure and intermittent kindness.</a:t>
            </a:r>
          </a:p>
          <a:p>
            <a:pPr marL="169863" indent="-169863" algn="l">
              <a:spcAft>
                <a:spcPts val="600"/>
              </a:spcAft>
            </a:pPr>
            <a:r>
              <a:rPr sz="2200" dirty="0">
                <a:solidFill>
                  <a:srgbClr val="000000"/>
                </a:solidFill>
                <a:latin typeface="Aptos"/>
              </a:rPr>
              <a:t>• That pull is dopamine too — unpredictable kindness after fear hits harder than steady kindness ever could</a:t>
            </a:r>
          </a:p>
          <a:p>
            <a:pPr marL="169863" indent="-169863" algn="l">
              <a:spcAft>
                <a:spcPts val="600"/>
              </a:spcAft>
            </a:pPr>
            <a:r>
              <a:rPr sz="2200" dirty="0">
                <a:solidFill>
                  <a:srgbClr val="000000"/>
                </a:solidFill>
                <a:latin typeface="Aptos"/>
              </a:rPr>
              <a:t>• A child may appease or protect the person threatening them, simply to feel safe — a fawn response.</a:t>
            </a:r>
          </a:p>
          <a:p>
            <a:pPr marL="169863" indent="-169863" algn="l">
              <a:spcAft>
                <a:spcPts val="600"/>
              </a:spcAft>
            </a:pPr>
            <a:r>
              <a:rPr sz="2200" dirty="0">
                <a:solidFill>
                  <a:srgbClr val="000000"/>
                </a:solidFill>
                <a:latin typeface="Aptos"/>
              </a:rPr>
              <a:t>• Not weakness, confusion, or loyalty to a bad person.</a:t>
            </a:r>
          </a:p>
          <a:p>
            <a:pPr marL="169863" indent="-169863" algn="l">
              <a:spcAft>
                <a:spcPts val="600"/>
              </a:spcAft>
            </a:pPr>
            <a:r>
              <a:rPr sz="2200" dirty="0">
                <a:solidFill>
                  <a:srgbClr val="000000"/>
                </a:solidFill>
                <a:latin typeface="Aptos"/>
              </a:rPr>
              <a:t>• ‘Why didn’t you just tell someone’ is the wrong question to ask a child.</a:t>
            </a:r>
          </a:p>
          <a:p>
            <a:pPr marL="169863" indent="-169863" algn="ctr">
              <a:spcAft>
                <a:spcPts val="0"/>
              </a:spcAft>
            </a:pPr>
            <a:br>
              <a:rPr lang="en-US" sz="2800" i="1" dirty="0">
                <a:solidFill>
                  <a:srgbClr val="162D46"/>
                </a:solidFill>
                <a:latin typeface="Aptos"/>
              </a:rPr>
            </a:br>
            <a:r>
              <a:rPr sz="2200" i="1" dirty="0">
                <a:solidFill>
                  <a:srgbClr val="162D46"/>
                </a:solidFill>
                <a:latin typeface="Aptos"/>
              </a:rPr>
              <a:t>Shame-free disclosure matters even more than it looks like it should.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7F9"/>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162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91440"/>
            <a:ext cx="11155680" cy="553998"/>
          </a:xfrm>
          <a:prstGeom prst="rect">
            <a:avLst/>
          </a:prstGeom>
          <a:noFill/>
        </p:spPr>
        <p:txBody>
          <a:bodyPr wrap="square" anchor="t">
            <a:spAutoFit/>
          </a:bodyPr>
          <a:lstStyle/>
          <a:p>
            <a:pPr algn="l"/>
            <a:r>
              <a:rPr sz="3000" b="1" dirty="0">
                <a:solidFill>
                  <a:srgbClr val="FFFFFF"/>
                </a:solidFill>
                <a:latin typeface="Aptos"/>
              </a:rPr>
              <a:t>Warning signs:</a:t>
            </a:r>
          </a:p>
        </p:txBody>
      </p:sp>
      <p:sp>
        <p:nvSpPr>
          <p:cNvPr id="4" name="TextBox 3"/>
          <p:cNvSpPr txBox="1"/>
          <p:nvPr/>
        </p:nvSpPr>
        <p:spPr>
          <a:xfrm>
            <a:off x="502920" y="6437376"/>
            <a:ext cx="11109960" cy="201168"/>
          </a:xfrm>
          <a:prstGeom prst="rect">
            <a:avLst/>
          </a:prstGeom>
          <a:noFill/>
        </p:spPr>
        <p:txBody>
          <a:bodyPr wrap="square" anchor="t">
            <a:spAutoFit/>
          </a:bodyPr>
          <a:lstStyle/>
          <a:p>
            <a:pPr algn="r"/>
            <a:r>
              <a:rPr sz="1000" b="0">
                <a:solidFill>
                  <a:srgbClr val="5A6978"/>
                </a:solidFill>
                <a:latin typeface="Aptos"/>
              </a:rPr>
              <a:t>When Belonging Becomes a Trap  |  Slide 8</a:t>
            </a:r>
          </a:p>
        </p:txBody>
      </p:sp>
      <p:sp>
        <p:nvSpPr>
          <p:cNvPr id="5" name="TextBox 4"/>
          <p:cNvSpPr txBox="1"/>
          <p:nvPr/>
        </p:nvSpPr>
        <p:spPr>
          <a:xfrm>
            <a:off x="731520" y="987552"/>
            <a:ext cx="11109960" cy="4612545"/>
          </a:xfrm>
          <a:prstGeom prst="rect">
            <a:avLst/>
          </a:prstGeom>
          <a:noFill/>
        </p:spPr>
        <p:txBody>
          <a:bodyPr wrap="square" lIns="73152" tIns="36576" rIns="73152" anchor="t">
            <a:spAutoFit/>
          </a:bodyPr>
          <a:lstStyle/>
          <a:p>
            <a:pPr algn="l">
              <a:spcAft>
                <a:spcPts val="1000"/>
              </a:spcAft>
            </a:pPr>
            <a:r>
              <a:rPr sz="4000" b="1" dirty="0">
                <a:solidFill>
                  <a:srgbClr val="162D46"/>
                </a:solidFill>
                <a:latin typeface="Aptos"/>
              </a:rPr>
              <a:t>A child may need a calm opening when you see:</a:t>
            </a:r>
          </a:p>
          <a:p>
            <a:pPr algn="l">
              <a:spcAft>
                <a:spcPts val="1000"/>
              </a:spcAft>
            </a:pPr>
            <a:r>
              <a:rPr sz="2800" dirty="0"/>
              <a:t>• Sudden secrecy around a device or online relationship</a:t>
            </a:r>
          </a:p>
          <a:p>
            <a:pPr algn="l">
              <a:spcAft>
                <a:spcPts val="1000"/>
              </a:spcAft>
            </a:pPr>
            <a:r>
              <a:rPr sz="2800" dirty="0"/>
              <a:t>• Fear, distress, or panic after notifications</a:t>
            </a:r>
          </a:p>
          <a:p>
            <a:pPr algn="l">
              <a:spcAft>
                <a:spcPts val="1000"/>
              </a:spcAft>
            </a:pPr>
            <a:r>
              <a:rPr sz="2800" dirty="0"/>
              <a:t>• Withdrawal from familiar friends, family, or activities</a:t>
            </a:r>
          </a:p>
          <a:p>
            <a:pPr algn="l">
              <a:spcAft>
                <a:spcPts val="1000"/>
              </a:spcAft>
            </a:pPr>
            <a:r>
              <a:rPr sz="2800" dirty="0"/>
              <a:t>• Pressure to move conversations to private channels</a:t>
            </a:r>
          </a:p>
          <a:p>
            <a:pPr algn="l">
              <a:spcAft>
                <a:spcPts val="1000"/>
              </a:spcAft>
            </a:pPr>
            <a:r>
              <a:rPr sz="2800" dirty="0"/>
              <a:t>• Worry that an image, secret, or conversation will be shared</a:t>
            </a:r>
          </a:p>
          <a:p>
            <a:pPr algn="l">
              <a:spcAft>
                <a:spcPts val="1000"/>
              </a:spcAft>
            </a:pPr>
            <a:r>
              <a:rPr sz="2800" dirty="0"/>
              <a:t>• New online ‘friends’ demanding loyalty, secrecy, money, images, or proof</a:t>
            </a:r>
          </a:p>
          <a:p>
            <a:pPr algn="l">
              <a:spcAft>
                <a:spcPts val="1000"/>
              </a:spcAft>
            </a:pPr>
            <a:r>
              <a:rPr sz="2800" dirty="0"/>
              <a:t>• None of these signs proves online coercion.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7F9"/>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FDBA01E6-2F0E-6923-E456-04CC40DB980C}"/>
              </a:ext>
            </a:extLst>
          </p:cNvPr>
          <p:cNvSpPr/>
          <p:nvPr/>
        </p:nvSpPr>
        <p:spPr>
          <a:xfrm>
            <a:off x="1389529" y="3290042"/>
            <a:ext cx="9368118" cy="1434353"/>
          </a:xfrm>
          <a:prstGeom prst="roundRect">
            <a:avLst/>
          </a:prstGeom>
          <a:noFill/>
          <a:ln w="1905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96119ED-DC48-B93C-B6FD-DF94EEAF0CAD}"/>
              </a:ext>
            </a:extLst>
          </p:cNvPr>
          <p:cNvSpPr/>
          <p:nvPr/>
        </p:nvSpPr>
        <p:spPr>
          <a:xfrm>
            <a:off x="4267200" y="3031279"/>
            <a:ext cx="3514165" cy="538609"/>
          </a:xfrm>
          <a:prstGeom prst="rect">
            <a:avLst/>
          </a:prstGeom>
          <a:solidFill>
            <a:srgbClr val="F4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p:cNvSpPr/>
          <p:nvPr/>
        </p:nvSpPr>
        <p:spPr>
          <a:xfrm>
            <a:off x="0" y="0"/>
            <a:ext cx="12191695" cy="685800"/>
          </a:xfrm>
          <a:prstGeom prst="rect">
            <a:avLst/>
          </a:prstGeom>
          <a:solidFill>
            <a:srgbClr val="162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91440"/>
            <a:ext cx="11155680" cy="457200"/>
          </a:xfrm>
          <a:prstGeom prst="rect">
            <a:avLst/>
          </a:prstGeom>
          <a:noFill/>
        </p:spPr>
        <p:txBody>
          <a:bodyPr wrap="square" anchor="t">
            <a:spAutoFit/>
          </a:bodyPr>
          <a:lstStyle/>
          <a:p>
            <a:pPr algn="l"/>
            <a:r>
              <a:rPr sz="3000" b="1">
                <a:solidFill>
                  <a:srgbClr val="FFFFFF"/>
                </a:solidFill>
                <a:latin typeface="Aptos"/>
              </a:rPr>
              <a:t>The message that gives a child an exit</a:t>
            </a:r>
          </a:p>
        </p:txBody>
      </p:sp>
      <p:sp>
        <p:nvSpPr>
          <p:cNvPr id="4" name="TextBox 3"/>
          <p:cNvSpPr txBox="1"/>
          <p:nvPr/>
        </p:nvSpPr>
        <p:spPr>
          <a:xfrm>
            <a:off x="502920" y="6437376"/>
            <a:ext cx="11109960" cy="201168"/>
          </a:xfrm>
          <a:prstGeom prst="rect">
            <a:avLst/>
          </a:prstGeom>
          <a:noFill/>
        </p:spPr>
        <p:txBody>
          <a:bodyPr wrap="square" anchor="t">
            <a:spAutoFit/>
          </a:bodyPr>
          <a:lstStyle/>
          <a:p>
            <a:pPr algn="r"/>
            <a:r>
              <a:rPr sz="1000" b="0">
                <a:solidFill>
                  <a:srgbClr val="5A6978"/>
                </a:solidFill>
                <a:latin typeface="Aptos"/>
              </a:rPr>
              <a:t>When Belonging Becomes a Trap  |  Slide 9</a:t>
            </a:r>
          </a:p>
        </p:txBody>
      </p:sp>
      <p:sp>
        <p:nvSpPr>
          <p:cNvPr id="5" name="TextBox 4"/>
          <p:cNvSpPr txBox="1"/>
          <p:nvPr/>
        </p:nvSpPr>
        <p:spPr>
          <a:xfrm>
            <a:off x="960120" y="1234440"/>
            <a:ext cx="10195560" cy="1477328"/>
          </a:xfrm>
          <a:prstGeom prst="rect">
            <a:avLst/>
          </a:prstGeom>
          <a:noFill/>
        </p:spPr>
        <p:txBody>
          <a:bodyPr wrap="square" anchor="t">
            <a:spAutoFit/>
          </a:bodyPr>
          <a:lstStyle/>
          <a:p>
            <a:pPr algn="ctr"/>
            <a:r>
              <a:rPr lang="en-US" sz="3000" b="1" dirty="0">
                <a:solidFill>
                  <a:srgbClr val="162D46"/>
                </a:solidFill>
                <a:latin typeface="Aptos"/>
              </a:rPr>
              <a:t>Stress that: </a:t>
            </a:r>
            <a:r>
              <a:rPr sz="3000" b="1" dirty="0">
                <a:solidFill>
                  <a:srgbClr val="162D46"/>
                </a:solidFill>
                <a:latin typeface="Aptos"/>
              </a:rPr>
              <a:t>No person who cares about you will require secrecy, inappropriate photos, self-harm, cruelty, money, proof of loyalty, or isolation from people who protect you.</a:t>
            </a:r>
          </a:p>
        </p:txBody>
      </p:sp>
      <p:sp>
        <p:nvSpPr>
          <p:cNvPr id="6" name="TextBox 5"/>
          <p:cNvSpPr txBox="1"/>
          <p:nvPr/>
        </p:nvSpPr>
        <p:spPr>
          <a:xfrm>
            <a:off x="1005840" y="3499147"/>
            <a:ext cx="10149840" cy="1077218"/>
          </a:xfrm>
          <a:prstGeom prst="rect">
            <a:avLst/>
          </a:prstGeom>
          <a:noFill/>
        </p:spPr>
        <p:txBody>
          <a:bodyPr wrap="square" anchor="t">
            <a:spAutoFit/>
          </a:bodyPr>
          <a:lstStyle/>
          <a:p>
            <a:pPr algn="ctr"/>
            <a:r>
              <a:rPr sz="3200" b="1" dirty="0">
                <a:solidFill>
                  <a:srgbClr val="19777E"/>
                </a:solidFill>
                <a:latin typeface="Aptos"/>
              </a:rPr>
              <a:t>If someone asks for those things, bring it to me.</a:t>
            </a:r>
            <a:endParaRPr lang="en-US" sz="3200" b="1" dirty="0">
              <a:solidFill>
                <a:srgbClr val="19777E"/>
              </a:solidFill>
              <a:latin typeface="Aptos"/>
            </a:endParaRPr>
          </a:p>
          <a:p>
            <a:pPr algn="ctr"/>
            <a:r>
              <a:rPr lang="en-US" sz="3200" b="1" dirty="0">
                <a:solidFill>
                  <a:srgbClr val="19777E"/>
                </a:solidFill>
                <a:latin typeface="Aptos"/>
              </a:rPr>
              <a:t>You will not be in trouble for telling me.</a:t>
            </a:r>
          </a:p>
        </p:txBody>
      </p:sp>
      <p:sp>
        <p:nvSpPr>
          <p:cNvPr id="8" name="TextBox 7"/>
          <p:cNvSpPr txBox="1"/>
          <p:nvPr/>
        </p:nvSpPr>
        <p:spPr>
          <a:xfrm>
            <a:off x="1005840" y="5349240"/>
            <a:ext cx="10149840" cy="502920"/>
          </a:xfrm>
          <a:prstGeom prst="rect">
            <a:avLst/>
          </a:prstGeom>
          <a:noFill/>
        </p:spPr>
        <p:txBody>
          <a:bodyPr wrap="square" anchor="t">
            <a:spAutoFit/>
          </a:bodyPr>
          <a:lstStyle/>
          <a:p>
            <a:pPr algn="ctr"/>
            <a:r>
              <a:rPr sz="2900" b="1" dirty="0">
                <a:solidFill>
                  <a:srgbClr val="232B34"/>
                </a:solidFill>
                <a:latin typeface="Aptos"/>
              </a:rPr>
              <a:t>Safety first. Consequences can wait.</a:t>
            </a:r>
          </a:p>
        </p:txBody>
      </p:sp>
      <p:sp>
        <p:nvSpPr>
          <p:cNvPr id="10" name="TextBox 9">
            <a:extLst>
              <a:ext uri="{FF2B5EF4-FFF2-40B4-BE49-F238E27FC236}">
                <a16:creationId xmlns:a16="http://schemas.microsoft.com/office/drawing/2014/main" id="{236249A4-0835-817A-384A-BCF64614C280}"/>
              </a:ext>
            </a:extLst>
          </p:cNvPr>
          <p:cNvSpPr txBox="1"/>
          <p:nvPr/>
        </p:nvSpPr>
        <p:spPr>
          <a:xfrm>
            <a:off x="4213411" y="3027679"/>
            <a:ext cx="3720353" cy="538609"/>
          </a:xfrm>
          <a:prstGeom prst="rect">
            <a:avLst/>
          </a:prstGeom>
          <a:noFill/>
          <a:ln>
            <a:noFill/>
          </a:ln>
        </p:spPr>
        <p:txBody>
          <a:bodyPr wrap="square" anchor="t">
            <a:spAutoFit/>
          </a:bodyPr>
          <a:lstStyle/>
          <a:p>
            <a:pPr algn="ctr"/>
            <a:r>
              <a:rPr lang="en-US" sz="2900" b="1" dirty="0">
                <a:solidFill>
                  <a:srgbClr val="232B34"/>
                </a:solidFill>
                <a:latin typeface="Aptos"/>
              </a:rPr>
              <a:t>Establish this point </a:t>
            </a:r>
            <a:endParaRPr sz="2900" b="1" dirty="0">
              <a:solidFill>
                <a:srgbClr val="232B34"/>
              </a:solidFill>
              <a:latin typeface="Apto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7F9"/>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162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91440"/>
            <a:ext cx="11155680" cy="457200"/>
          </a:xfrm>
          <a:prstGeom prst="rect">
            <a:avLst/>
          </a:prstGeom>
          <a:noFill/>
        </p:spPr>
        <p:txBody>
          <a:bodyPr wrap="square" anchor="t">
            <a:spAutoFit/>
          </a:bodyPr>
          <a:lstStyle/>
          <a:p>
            <a:pPr algn="l"/>
            <a:r>
              <a:rPr sz="3000" b="1">
                <a:solidFill>
                  <a:srgbClr val="FFFFFF"/>
                </a:solidFill>
                <a:latin typeface="Aptos"/>
              </a:rPr>
              <a:t>Parent safeguards: defense in depth</a:t>
            </a:r>
          </a:p>
        </p:txBody>
      </p:sp>
      <p:sp>
        <p:nvSpPr>
          <p:cNvPr id="4" name="TextBox 3"/>
          <p:cNvSpPr txBox="1"/>
          <p:nvPr/>
        </p:nvSpPr>
        <p:spPr>
          <a:xfrm>
            <a:off x="502920" y="6437376"/>
            <a:ext cx="11109960" cy="201168"/>
          </a:xfrm>
          <a:prstGeom prst="rect">
            <a:avLst/>
          </a:prstGeom>
          <a:noFill/>
        </p:spPr>
        <p:txBody>
          <a:bodyPr wrap="square" anchor="t">
            <a:spAutoFit/>
          </a:bodyPr>
          <a:lstStyle/>
          <a:p>
            <a:pPr algn="r"/>
            <a:r>
              <a:rPr sz="1000" b="0">
                <a:solidFill>
                  <a:srgbClr val="5A6978"/>
                </a:solidFill>
                <a:latin typeface="Aptos"/>
              </a:rPr>
              <a:t>When Belonging Becomes a Trap  |  Slide 10</a:t>
            </a:r>
          </a:p>
        </p:txBody>
      </p:sp>
      <p:sp>
        <p:nvSpPr>
          <p:cNvPr id="5" name="TextBox 4"/>
          <p:cNvSpPr txBox="1"/>
          <p:nvPr/>
        </p:nvSpPr>
        <p:spPr>
          <a:xfrm>
            <a:off x="731519" y="987552"/>
            <a:ext cx="11021209" cy="5751318"/>
          </a:xfrm>
          <a:prstGeom prst="rect">
            <a:avLst/>
          </a:prstGeom>
          <a:noFill/>
        </p:spPr>
        <p:txBody>
          <a:bodyPr wrap="square" lIns="73152" tIns="36576" rIns="73152" anchor="t">
            <a:spAutoFit/>
          </a:bodyPr>
          <a:lstStyle/>
          <a:p>
            <a:pPr algn="ctr">
              <a:spcAft>
                <a:spcPts val="1000"/>
              </a:spcAft>
            </a:pPr>
            <a:r>
              <a:rPr sz="4000" b="1" dirty="0">
                <a:solidFill>
                  <a:srgbClr val="162D46"/>
                </a:solidFill>
                <a:latin typeface="Aptos"/>
              </a:rPr>
              <a:t>No single control is enough.</a:t>
            </a:r>
          </a:p>
          <a:p>
            <a:pPr marL="287338" indent="-287338" algn="l">
              <a:spcAft>
                <a:spcPts val="1000"/>
              </a:spcAft>
            </a:pPr>
            <a:r>
              <a:rPr sz="2800" dirty="0"/>
              <a:t>• </a:t>
            </a:r>
            <a:r>
              <a:rPr lang="en-US" sz="2800" b="1" dirty="0"/>
              <a:t>Build a trusted r</a:t>
            </a:r>
            <a:r>
              <a:rPr sz="2800" b="1" dirty="0"/>
              <a:t>elationship: </a:t>
            </a:r>
            <a:r>
              <a:rPr sz="2800" dirty="0"/>
              <a:t>makes disclosure and help reachable</a:t>
            </a:r>
          </a:p>
          <a:p>
            <a:pPr marL="287338" indent="-287338" algn="l">
              <a:spcAft>
                <a:spcPts val="1000"/>
              </a:spcAft>
            </a:pPr>
            <a:r>
              <a:rPr sz="2800" dirty="0"/>
              <a:t>• </a:t>
            </a:r>
            <a:r>
              <a:rPr lang="en-US" sz="2800" b="1" dirty="0"/>
              <a:t>Recognize relationship red flags: </a:t>
            </a:r>
            <a:r>
              <a:rPr lang="en-US" sz="2800" dirty="0"/>
              <a:t>secrecy, pressure, flattery, isolation, and demands for proof</a:t>
            </a:r>
            <a:endParaRPr sz="2800" dirty="0"/>
          </a:p>
          <a:p>
            <a:pPr marL="287338" indent="-287338" algn="l">
              <a:spcAft>
                <a:spcPts val="1000"/>
              </a:spcAft>
            </a:pPr>
            <a:r>
              <a:rPr sz="2800" dirty="0"/>
              <a:t>• </a:t>
            </a:r>
            <a:r>
              <a:rPr sz="2800" b="1" dirty="0"/>
              <a:t>Verification habits: </a:t>
            </a:r>
            <a:r>
              <a:rPr sz="2800" dirty="0"/>
              <a:t>creates a pause before responding or acting</a:t>
            </a:r>
          </a:p>
          <a:p>
            <a:pPr marL="287338" indent="-287338" algn="l">
              <a:spcAft>
                <a:spcPts val="1000"/>
              </a:spcAft>
            </a:pPr>
            <a:r>
              <a:rPr sz="2800" dirty="0"/>
              <a:t>• </a:t>
            </a:r>
            <a:r>
              <a:rPr sz="2800" b="1" dirty="0"/>
              <a:t>Shared-space norms: </a:t>
            </a:r>
            <a:r>
              <a:rPr sz="2800" dirty="0"/>
              <a:t>reduce complete isolation and invite conversation</a:t>
            </a:r>
          </a:p>
          <a:p>
            <a:pPr marL="287338" indent="-287338" algn="l">
              <a:spcAft>
                <a:spcPts val="1000"/>
              </a:spcAft>
            </a:pPr>
            <a:r>
              <a:rPr sz="2800" dirty="0"/>
              <a:t>• </a:t>
            </a:r>
            <a:r>
              <a:rPr sz="2800" b="1" dirty="0"/>
              <a:t>Privacy and parental controls: </a:t>
            </a:r>
            <a:r>
              <a:rPr sz="2800" dirty="0"/>
              <a:t>reduce exposure and add </a:t>
            </a:r>
            <a:r>
              <a:rPr lang="en-US" sz="2800" dirty="0"/>
              <a:t>guardrails</a:t>
            </a:r>
            <a:endParaRPr sz="2800" dirty="0"/>
          </a:p>
          <a:p>
            <a:pPr marL="287338" indent="-287338" algn="l">
              <a:spcAft>
                <a:spcPts val="1000"/>
              </a:spcAft>
            </a:pPr>
            <a:r>
              <a:rPr sz="2800" b="1" dirty="0"/>
              <a:t>• Reporting and support: </a:t>
            </a:r>
            <a:r>
              <a:rPr sz="2800" dirty="0"/>
              <a:t>interrupt persistence and restore protection</a:t>
            </a:r>
            <a:endParaRPr lang="en-US" sz="2800" dirty="0"/>
          </a:p>
          <a:p>
            <a:pPr marL="287338" indent="-287338" algn="ctr">
              <a:spcBef>
                <a:spcPts val="600"/>
              </a:spcBef>
              <a:spcAft>
                <a:spcPts val="1000"/>
              </a:spcAft>
            </a:pPr>
            <a:r>
              <a:rPr lang="en-US" sz="3200" dirty="0"/>
              <a:t>Recognizing the pattern is necessary,</a:t>
            </a:r>
            <a:br>
              <a:rPr lang="en-US" sz="3200" dirty="0"/>
            </a:br>
            <a:r>
              <a:rPr lang="en-US" sz="3200" dirty="0"/>
              <a:t> but recognition alone is not protection.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7F9"/>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162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91440"/>
            <a:ext cx="11155680" cy="553998"/>
          </a:xfrm>
          <a:prstGeom prst="rect">
            <a:avLst/>
          </a:prstGeom>
          <a:noFill/>
        </p:spPr>
        <p:txBody>
          <a:bodyPr wrap="square" anchor="t">
            <a:spAutoFit/>
          </a:bodyPr>
          <a:lstStyle/>
          <a:p>
            <a:pPr algn="l"/>
            <a:r>
              <a:rPr lang="en-US" sz="3000" b="1" dirty="0">
                <a:solidFill>
                  <a:srgbClr val="FFFFFF"/>
                </a:solidFill>
                <a:latin typeface="Aptos"/>
              </a:rPr>
              <a:t>The core countermeasure</a:t>
            </a:r>
          </a:p>
        </p:txBody>
      </p:sp>
      <p:sp>
        <p:nvSpPr>
          <p:cNvPr id="4" name="TextBox 3"/>
          <p:cNvSpPr txBox="1"/>
          <p:nvPr/>
        </p:nvSpPr>
        <p:spPr>
          <a:xfrm>
            <a:off x="502920" y="6437376"/>
            <a:ext cx="11109960" cy="201168"/>
          </a:xfrm>
          <a:prstGeom prst="rect">
            <a:avLst/>
          </a:prstGeom>
          <a:noFill/>
        </p:spPr>
        <p:txBody>
          <a:bodyPr wrap="square" anchor="t">
            <a:spAutoFit/>
          </a:bodyPr>
          <a:lstStyle/>
          <a:p>
            <a:pPr algn="r"/>
            <a:r>
              <a:rPr sz="1000" b="0">
                <a:solidFill>
                  <a:srgbClr val="5A6978"/>
                </a:solidFill>
                <a:latin typeface="Aptos"/>
              </a:rPr>
              <a:t>When Belonging Becomes a Trap  |  Slide 11</a:t>
            </a:r>
          </a:p>
        </p:txBody>
      </p:sp>
      <p:graphicFrame>
        <p:nvGraphicFramePr>
          <p:cNvPr id="5" name="Table 4"/>
          <p:cNvGraphicFramePr>
            <a:graphicFrameLocks noGrp="1"/>
          </p:cNvGraphicFramePr>
          <p:nvPr>
            <p:extLst>
              <p:ext uri="{D42A27DB-BD31-4B8C-83A1-F6EECF244321}">
                <p14:modId xmlns:p14="http://schemas.microsoft.com/office/powerpoint/2010/main" val="3665865286"/>
              </p:ext>
            </p:extLst>
          </p:nvPr>
        </p:nvGraphicFramePr>
        <p:xfrm>
          <a:off x="502920" y="3266744"/>
          <a:ext cx="11109960" cy="3383280"/>
        </p:xfrm>
        <a:graphic>
          <a:graphicData uri="http://schemas.openxmlformats.org/drawingml/2006/table">
            <a:tbl>
              <a:tblPr firstRow="1" bandRow="1">
                <a:tableStyleId>{5C22544A-7EE6-4342-B048-85BDC9FD1C3A}</a:tableStyleId>
              </a:tblPr>
              <a:tblGrid>
                <a:gridCol w="2502792">
                  <a:extLst>
                    <a:ext uri="{9D8B030D-6E8A-4147-A177-3AD203B41FA5}">
                      <a16:colId xmlns:a16="http://schemas.microsoft.com/office/drawing/2014/main" val="20000"/>
                    </a:ext>
                  </a:extLst>
                </a:gridCol>
                <a:gridCol w="8607168">
                  <a:extLst>
                    <a:ext uri="{9D8B030D-6E8A-4147-A177-3AD203B41FA5}">
                      <a16:colId xmlns:a16="http://schemas.microsoft.com/office/drawing/2014/main" val="20002"/>
                    </a:ext>
                  </a:extLst>
                </a:gridCol>
              </a:tblGrid>
              <a:tr h="845820">
                <a:tc>
                  <a:txBody>
                    <a:bodyPr/>
                    <a:lstStyle/>
                    <a:p>
                      <a:r>
                        <a:rPr lang="en-US" sz="2400" b="1" dirty="0">
                          <a:solidFill>
                            <a:srgbClr val="FFFFFF"/>
                          </a:solidFill>
                          <a:latin typeface="Aptos"/>
                        </a:rPr>
                        <a:t>Element</a:t>
                      </a:r>
                      <a:endParaRPr sz="2400" b="1" dirty="0">
                        <a:solidFill>
                          <a:srgbClr val="FFFFFF"/>
                        </a:solidFill>
                        <a:latin typeface="Aptos"/>
                      </a:endParaRPr>
                    </a:p>
                  </a:txBody>
                  <a:tcPr>
                    <a:solidFill>
                      <a:srgbClr val="162D46"/>
                    </a:solidFill>
                  </a:tcPr>
                </a:tc>
                <a:tc>
                  <a:txBody>
                    <a:bodyPr/>
                    <a:lstStyle/>
                    <a:p>
                      <a:r>
                        <a:rPr lang="en-US" sz="2400" b="1" dirty="0">
                          <a:solidFill>
                            <a:srgbClr val="FFFFFF"/>
                          </a:solidFill>
                          <a:latin typeface="Aptos"/>
                        </a:rPr>
                        <a:t>What it gives a child</a:t>
                      </a:r>
                      <a:endParaRPr sz="2400" b="1" dirty="0">
                        <a:solidFill>
                          <a:srgbClr val="FFFFFF"/>
                        </a:solidFill>
                        <a:latin typeface="Aptos"/>
                      </a:endParaRPr>
                    </a:p>
                  </a:txBody>
                  <a:tcPr>
                    <a:solidFill>
                      <a:srgbClr val="162D46"/>
                    </a:solidFill>
                  </a:tcPr>
                </a:tc>
                <a:extLst>
                  <a:ext uri="{0D108BD9-81ED-4DB2-BD59-A6C34878D82A}">
                    <a16:rowId xmlns:a16="http://schemas.microsoft.com/office/drawing/2014/main" val="10000"/>
                  </a:ext>
                </a:extLst>
              </a:tr>
              <a:tr h="845820">
                <a:tc>
                  <a:txBody>
                    <a:bodyPr/>
                    <a:lstStyle/>
                    <a:p>
                      <a:r>
                        <a:rPr lang="en-US" sz="2400" b="1" dirty="0"/>
                        <a:t>Critical thinking</a:t>
                      </a:r>
                    </a:p>
                  </a:txBody>
                  <a:tcPr anchor="ctr">
                    <a:solidFill>
                      <a:srgbClr val="FFFFFF"/>
                    </a:solidFill>
                  </a:tcPr>
                </a:tc>
                <a:tc>
                  <a:txBody>
                    <a:bodyPr/>
                    <a:lstStyle/>
                    <a:p>
                      <a:r>
                        <a:rPr lang="en-US" sz="2400"/>
                        <a:t>A pause: “Who is asking? What do they want? What is missing? How can I verify it?”</a:t>
                      </a:r>
                    </a:p>
                  </a:txBody>
                  <a:tcPr anchor="ctr">
                    <a:solidFill>
                      <a:srgbClr val="FFFFFF"/>
                    </a:solidFill>
                  </a:tcPr>
                </a:tc>
                <a:extLst>
                  <a:ext uri="{0D108BD9-81ED-4DB2-BD59-A6C34878D82A}">
                    <a16:rowId xmlns:a16="http://schemas.microsoft.com/office/drawing/2014/main" val="10001"/>
                  </a:ext>
                </a:extLst>
              </a:tr>
              <a:tr h="845820">
                <a:tc>
                  <a:txBody>
                    <a:bodyPr/>
                    <a:lstStyle/>
                    <a:p>
                      <a:r>
                        <a:rPr lang="en-US" sz="2400" b="1" dirty="0"/>
                        <a:t>Guardrails</a:t>
                      </a:r>
                    </a:p>
                  </a:txBody>
                  <a:tcPr anchor="ctr">
                    <a:solidFill>
                      <a:srgbClr val="E3EDF1"/>
                    </a:solidFill>
                  </a:tcPr>
                </a:tc>
                <a:tc>
                  <a:txBody>
                    <a:bodyPr/>
                    <a:lstStyle/>
                    <a:p>
                      <a:r>
                        <a:rPr lang="en-US" sz="2400"/>
                        <a:t>Protection around the child: shared space, privacy settings, device norms, monitoring, and trusted adults</a:t>
                      </a:r>
                    </a:p>
                  </a:txBody>
                  <a:tcPr anchor="ctr">
                    <a:solidFill>
                      <a:srgbClr val="E3EDF1"/>
                    </a:solidFill>
                  </a:tcPr>
                </a:tc>
                <a:extLst>
                  <a:ext uri="{0D108BD9-81ED-4DB2-BD59-A6C34878D82A}">
                    <a16:rowId xmlns:a16="http://schemas.microsoft.com/office/drawing/2014/main" val="10002"/>
                  </a:ext>
                </a:extLst>
              </a:tr>
              <a:tr h="845820">
                <a:tc>
                  <a:txBody>
                    <a:bodyPr/>
                    <a:lstStyle/>
                    <a:p>
                      <a:r>
                        <a:rPr lang="en-US" sz="2400" b="1" dirty="0"/>
                        <a:t>Safe disclosure</a:t>
                      </a:r>
                    </a:p>
                  </a:txBody>
                  <a:tcPr anchor="ctr">
                    <a:solidFill>
                      <a:srgbClr val="FFFFFF"/>
                    </a:solidFill>
                  </a:tcPr>
                </a:tc>
                <a:tc>
                  <a:txBody>
                    <a:bodyPr/>
                    <a:lstStyle/>
                    <a:p>
                      <a:r>
                        <a:rPr lang="en-US" sz="2400" dirty="0"/>
                        <a:t>An exit: “I can tell someone without shame, punishment, or abandonment.”</a:t>
                      </a:r>
                    </a:p>
                  </a:txBody>
                  <a:tcPr anchor="ctr">
                    <a:solidFill>
                      <a:srgbClr val="FFFFFF"/>
                    </a:solidFill>
                  </a:tcPr>
                </a:tc>
                <a:extLst>
                  <a:ext uri="{0D108BD9-81ED-4DB2-BD59-A6C34878D82A}">
                    <a16:rowId xmlns:a16="http://schemas.microsoft.com/office/drawing/2014/main" val="10003"/>
                  </a:ext>
                </a:extLst>
              </a:tr>
            </a:tbl>
          </a:graphicData>
        </a:graphic>
      </p:graphicFrame>
      <p:sp>
        <p:nvSpPr>
          <p:cNvPr id="6" name="TextBox 5">
            <a:extLst>
              <a:ext uri="{FF2B5EF4-FFF2-40B4-BE49-F238E27FC236}">
                <a16:creationId xmlns:a16="http://schemas.microsoft.com/office/drawing/2014/main" id="{C1FA1EFD-2539-007E-31F9-934F0A816A31}"/>
              </a:ext>
            </a:extLst>
          </p:cNvPr>
          <p:cNvSpPr txBox="1"/>
          <p:nvPr/>
        </p:nvSpPr>
        <p:spPr>
          <a:xfrm>
            <a:off x="502919" y="2311406"/>
            <a:ext cx="11109959" cy="637097"/>
          </a:xfrm>
          <a:prstGeom prst="rect">
            <a:avLst/>
          </a:prstGeom>
          <a:noFill/>
        </p:spPr>
        <p:txBody>
          <a:bodyPr wrap="square" lIns="73152" tIns="36576" rIns="73152" anchor="t">
            <a:spAutoFit/>
          </a:bodyPr>
          <a:lstStyle/>
          <a:p>
            <a:pPr algn="ctr">
              <a:spcAft>
                <a:spcPts val="1000"/>
              </a:spcAft>
            </a:pPr>
            <a:r>
              <a:rPr lang="en-US" sz="3600" b="1" dirty="0"/>
              <a:t>Critical thinking + Guardrails + Safe disclosure =Resilience</a:t>
            </a:r>
            <a:endParaRPr sz="3600" b="1" dirty="0">
              <a:solidFill>
                <a:srgbClr val="162D46"/>
              </a:solidFill>
              <a:latin typeface="Aptos"/>
            </a:endParaRPr>
          </a:p>
        </p:txBody>
      </p:sp>
      <p:sp>
        <p:nvSpPr>
          <p:cNvPr id="8" name="TextBox 7">
            <a:extLst>
              <a:ext uri="{FF2B5EF4-FFF2-40B4-BE49-F238E27FC236}">
                <a16:creationId xmlns:a16="http://schemas.microsoft.com/office/drawing/2014/main" id="{2D4DB27C-897D-3E35-AD91-34445720AD96}"/>
              </a:ext>
            </a:extLst>
          </p:cNvPr>
          <p:cNvSpPr txBox="1"/>
          <p:nvPr/>
        </p:nvSpPr>
        <p:spPr>
          <a:xfrm>
            <a:off x="1005840" y="954045"/>
            <a:ext cx="10149840" cy="1200329"/>
          </a:xfrm>
          <a:prstGeom prst="rect">
            <a:avLst/>
          </a:prstGeom>
          <a:noFill/>
        </p:spPr>
        <p:txBody>
          <a:bodyPr wrap="square" anchor="t">
            <a:spAutoFit/>
          </a:bodyPr>
          <a:lstStyle/>
          <a:p>
            <a:pPr algn="ctr"/>
            <a:r>
              <a:rPr lang="en-US" sz="3600" dirty="0"/>
              <a:t>The core countermeasure: build conditions that keep connection from becoming control.</a:t>
            </a:r>
            <a:endParaRPr sz="3600" b="1" dirty="0">
              <a:solidFill>
                <a:srgbClr val="232B34"/>
              </a:solidFill>
              <a:latin typeface="Aptos"/>
            </a:endParaRPr>
          </a:p>
        </p:txBody>
      </p:sp>
    </p:spTree>
    <p:extLst>
      <p:ext uri="{BB962C8B-B14F-4D97-AF65-F5344CB8AC3E}">
        <p14:creationId xmlns:p14="http://schemas.microsoft.com/office/powerpoint/2010/main" val="1123656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7F9"/>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162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91440"/>
            <a:ext cx="11155680" cy="457200"/>
          </a:xfrm>
          <a:prstGeom prst="rect">
            <a:avLst/>
          </a:prstGeom>
          <a:noFill/>
        </p:spPr>
        <p:txBody>
          <a:bodyPr wrap="square" anchor="t">
            <a:spAutoFit/>
          </a:bodyPr>
          <a:lstStyle/>
          <a:p>
            <a:pPr algn="l"/>
            <a:r>
              <a:rPr sz="3000" b="1">
                <a:solidFill>
                  <a:srgbClr val="FFFFFF"/>
                </a:solidFill>
                <a:latin typeface="Aptos"/>
              </a:rPr>
              <a:t>Make verification a family habit</a:t>
            </a:r>
          </a:p>
        </p:txBody>
      </p:sp>
      <p:sp>
        <p:nvSpPr>
          <p:cNvPr id="4" name="TextBox 3"/>
          <p:cNvSpPr txBox="1"/>
          <p:nvPr/>
        </p:nvSpPr>
        <p:spPr>
          <a:xfrm>
            <a:off x="502920" y="6437376"/>
            <a:ext cx="11109960" cy="201168"/>
          </a:xfrm>
          <a:prstGeom prst="rect">
            <a:avLst/>
          </a:prstGeom>
          <a:noFill/>
        </p:spPr>
        <p:txBody>
          <a:bodyPr wrap="square" anchor="t">
            <a:spAutoFit/>
          </a:bodyPr>
          <a:lstStyle/>
          <a:p>
            <a:pPr algn="r"/>
            <a:r>
              <a:rPr sz="1000" b="0">
                <a:solidFill>
                  <a:srgbClr val="5A6978"/>
                </a:solidFill>
                <a:latin typeface="Aptos"/>
              </a:rPr>
              <a:t>When Belonging Becomes a Trap  |  Slide 12</a:t>
            </a:r>
          </a:p>
        </p:txBody>
      </p:sp>
      <p:sp>
        <p:nvSpPr>
          <p:cNvPr id="5" name="TextBox 4"/>
          <p:cNvSpPr txBox="1"/>
          <p:nvPr/>
        </p:nvSpPr>
        <p:spPr>
          <a:xfrm>
            <a:off x="731520" y="987552"/>
            <a:ext cx="10744200" cy="5658985"/>
          </a:xfrm>
          <a:prstGeom prst="rect">
            <a:avLst/>
          </a:prstGeom>
          <a:noFill/>
        </p:spPr>
        <p:txBody>
          <a:bodyPr wrap="square" lIns="73152" tIns="36576" rIns="73152" anchor="t">
            <a:spAutoFit/>
          </a:bodyPr>
          <a:lstStyle/>
          <a:p>
            <a:pPr algn="ctr">
              <a:spcAft>
                <a:spcPts val="1000"/>
              </a:spcAft>
            </a:pPr>
            <a:r>
              <a:rPr sz="3600" b="1" dirty="0">
                <a:solidFill>
                  <a:srgbClr val="162D46"/>
                </a:solidFill>
                <a:latin typeface="Aptos"/>
              </a:rPr>
              <a:t>Practice structured second thoughts</a:t>
            </a:r>
            <a:r>
              <a:rPr lang="en-US" sz="3600" b="1" dirty="0">
                <a:solidFill>
                  <a:srgbClr val="162D46"/>
                </a:solidFill>
                <a:latin typeface="Aptos"/>
              </a:rPr>
              <a:t> and critical thinking as a family </a:t>
            </a:r>
            <a:endParaRPr sz="3600" b="1" dirty="0">
              <a:solidFill>
                <a:srgbClr val="162D46"/>
              </a:solidFill>
              <a:latin typeface="Aptos"/>
            </a:endParaRPr>
          </a:p>
          <a:p>
            <a:pPr marL="287338" indent="-287338" algn="l">
              <a:spcAft>
                <a:spcPts val="600"/>
              </a:spcAft>
            </a:pPr>
            <a:r>
              <a:rPr sz="2600" dirty="0"/>
              <a:t>• Who is making this claim?</a:t>
            </a:r>
          </a:p>
          <a:p>
            <a:pPr marL="287338" indent="-287338" algn="l">
              <a:spcAft>
                <a:spcPts val="600"/>
              </a:spcAft>
            </a:pPr>
            <a:r>
              <a:rPr sz="2600" dirty="0"/>
              <a:t>• How do we know they are who they say they are?</a:t>
            </a:r>
          </a:p>
          <a:p>
            <a:pPr marL="287338" indent="-287338" algn="l">
              <a:spcAft>
                <a:spcPts val="600"/>
              </a:spcAft>
            </a:pPr>
            <a:r>
              <a:rPr sz="2600" dirty="0"/>
              <a:t>• What do they want us to feel or do?</a:t>
            </a:r>
          </a:p>
          <a:p>
            <a:pPr marL="287338" indent="-287338" algn="l">
              <a:spcAft>
                <a:spcPts val="600"/>
              </a:spcAft>
            </a:pPr>
            <a:r>
              <a:rPr sz="2600" dirty="0"/>
              <a:t>• What information is missing?</a:t>
            </a:r>
          </a:p>
          <a:p>
            <a:pPr marL="287338" indent="-287338" algn="l">
              <a:spcAft>
                <a:spcPts val="600"/>
              </a:spcAft>
            </a:pPr>
            <a:r>
              <a:rPr sz="2600" dirty="0"/>
              <a:t>• Can we verify it outside the message itself?</a:t>
            </a:r>
          </a:p>
          <a:p>
            <a:pPr marL="287338" indent="-287338" algn="l">
              <a:spcAft>
                <a:spcPts val="600"/>
              </a:spcAft>
            </a:pPr>
            <a:r>
              <a:rPr sz="2600" dirty="0"/>
              <a:t>• Who benefits if we act before checking?</a:t>
            </a:r>
          </a:p>
          <a:p>
            <a:pPr marL="287338" indent="-287338" algn="l">
              <a:spcAft>
                <a:spcPts val="600"/>
              </a:spcAft>
            </a:pPr>
            <a:r>
              <a:rPr sz="2600" dirty="0"/>
              <a:t>• An appealing story is not automatically a true story. Urgency is not automatically an emergency.</a:t>
            </a:r>
          </a:p>
          <a:p>
            <a:pPr algn="l">
              <a:spcAft>
                <a:spcPts val="0"/>
              </a:spcAft>
            </a:pPr>
            <a:r>
              <a:rPr sz="2000" i="1" dirty="0">
                <a:solidFill>
                  <a:srgbClr val="3E4A57"/>
                </a:solidFill>
              </a:rPr>
              <a:t>Example: a call or voicemail that sounds like your child in distress — hang up and call back on a number you already have, not the one the caller gives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7F9"/>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162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91440"/>
            <a:ext cx="11155680" cy="457200"/>
          </a:xfrm>
          <a:prstGeom prst="rect">
            <a:avLst/>
          </a:prstGeom>
          <a:noFill/>
        </p:spPr>
        <p:txBody>
          <a:bodyPr wrap="square" anchor="t">
            <a:spAutoFit/>
          </a:bodyPr>
          <a:lstStyle/>
          <a:p>
            <a:pPr algn="l"/>
            <a:r>
              <a:rPr sz="3000" b="1">
                <a:solidFill>
                  <a:srgbClr val="FFFFFF"/>
                </a:solidFill>
                <a:latin typeface="Aptos"/>
              </a:rPr>
              <a:t>Shared space is a safeguard, not a spy system</a:t>
            </a:r>
          </a:p>
        </p:txBody>
      </p:sp>
      <p:sp>
        <p:nvSpPr>
          <p:cNvPr id="4" name="TextBox 3"/>
          <p:cNvSpPr txBox="1"/>
          <p:nvPr/>
        </p:nvSpPr>
        <p:spPr>
          <a:xfrm>
            <a:off x="502920" y="6437376"/>
            <a:ext cx="11109960" cy="201168"/>
          </a:xfrm>
          <a:prstGeom prst="rect">
            <a:avLst/>
          </a:prstGeom>
          <a:noFill/>
        </p:spPr>
        <p:txBody>
          <a:bodyPr wrap="square" anchor="t">
            <a:spAutoFit/>
          </a:bodyPr>
          <a:lstStyle/>
          <a:p>
            <a:pPr algn="r"/>
            <a:r>
              <a:rPr sz="1000" b="0">
                <a:solidFill>
                  <a:srgbClr val="5A6978"/>
                </a:solidFill>
                <a:latin typeface="Aptos"/>
              </a:rPr>
              <a:t>When Belonging Becomes a Trap  |  Slide 13</a:t>
            </a:r>
          </a:p>
        </p:txBody>
      </p:sp>
      <p:sp>
        <p:nvSpPr>
          <p:cNvPr id="5" name="TextBox 4"/>
          <p:cNvSpPr txBox="1"/>
          <p:nvPr/>
        </p:nvSpPr>
        <p:spPr>
          <a:xfrm>
            <a:off x="731520" y="987552"/>
            <a:ext cx="11236362" cy="4166269"/>
          </a:xfrm>
          <a:prstGeom prst="rect">
            <a:avLst/>
          </a:prstGeom>
          <a:noFill/>
        </p:spPr>
        <p:txBody>
          <a:bodyPr wrap="square" lIns="73152" tIns="36576" rIns="73152" anchor="t">
            <a:spAutoFit/>
          </a:bodyPr>
          <a:lstStyle/>
          <a:p>
            <a:pPr algn="ctr">
              <a:spcAft>
                <a:spcPts val="1000"/>
              </a:spcAft>
            </a:pPr>
            <a:r>
              <a:rPr sz="3200" b="1" dirty="0">
                <a:solidFill>
                  <a:srgbClr val="162D46"/>
                </a:solidFill>
                <a:latin typeface="Aptos"/>
              </a:rPr>
              <a:t>For younger children, make shared family spaces the default </a:t>
            </a:r>
            <a:r>
              <a:rPr lang="en-US" sz="3200" b="1" dirty="0">
                <a:solidFill>
                  <a:srgbClr val="162D46"/>
                </a:solidFill>
                <a:latin typeface="Aptos"/>
              </a:rPr>
              <a:t>for all</a:t>
            </a:r>
            <a:r>
              <a:rPr sz="3200" b="1" dirty="0">
                <a:solidFill>
                  <a:srgbClr val="162D46"/>
                </a:solidFill>
                <a:latin typeface="Aptos"/>
              </a:rPr>
              <a:t> </a:t>
            </a:r>
            <a:r>
              <a:rPr lang="en-US" sz="3200" b="1" dirty="0">
                <a:solidFill>
                  <a:srgbClr val="162D46"/>
                </a:solidFill>
                <a:latin typeface="Aptos"/>
              </a:rPr>
              <a:t>technology</a:t>
            </a:r>
            <a:r>
              <a:rPr sz="3200" b="1" dirty="0">
                <a:solidFill>
                  <a:srgbClr val="162D46"/>
                </a:solidFill>
                <a:latin typeface="Aptos"/>
              </a:rPr>
              <a:t>, gaming, and new online activities</a:t>
            </a:r>
          </a:p>
          <a:p>
            <a:pPr marL="287338" indent="-287338" algn="l">
              <a:spcAft>
                <a:spcPts val="1000"/>
              </a:spcAft>
            </a:pPr>
            <a:r>
              <a:rPr sz="2800" dirty="0"/>
              <a:t>• Have phones and tablets charge outside bedrooms overnight</a:t>
            </a:r>
          </a:p>
          <a:p>
            <a:pPr marL="287338" indent="-287338" algn="l">
              <a:spcAft>
                <a:spcPts val="1000"/>
              </a:spcAft>
            </a:pPr>
            <a:r>
              <a:rPr sz="2800" dirty="0"/>
              <a:t>• Ask children to show you new platforms, games, servers, and chat features</a:t>
            </a:r>
          </a:p>
          <a:p>
            <a:pPr marL="287338" indent="-287338" algn="l">
              <a:spcAft>
                <a:spcPts val="1000"/>
              </a:spcAft>
            </a:pPr>
            <a:r>
              <a:rPr sz="2800" dirty="0"/>
              <a:t>• Use controls and privacy settings as scaffolding—not as the entire safety plan</a:t>
            </a:r>
          </a:p>
          <a:p>
            <a:pPr marL="287338" indent="-287338" algn="l">
              <a:spcAft>
                <a:spcPts val="1000"/>
              </a:spcAft>
            </a:pPr>
            <a:r>
              <a:rPr sz="2800" dirty="0"/>
              <a:t>• Children deserve growing privacy. They should never have to manage coercion, threats, or fear alone.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7F9"/>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162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91440"/>
            <a:ext cx="11155680" cy="457200"/>
          </a:xfrm>
          <a:prstGeom prst="rect">
            <a:avLst/>
          </a:prstGeom>
          <a:noFill/>
        </p:spPr>
        <p:txBody>
          <a:bodyPr wrap="square" anchor="t">
            <a:spAutoFit/>
          </a:bodyPr>
          <a:lstStyle/>
          <a:p>
            <a:pPr algn="l"/>
            <a:r>
              <a:rPr sz="3000" b="1">
                <a:solidFill>
                  <a:srgbClr val="FFFFFF"/>
                </a:solidFill>
                <a:latin typeface="Aptos"/>
              </a:rPr>
              <a:t>If pressure appears: Stop, Save, Tell</a:t>
            </a:r>
          </a:p>
        </p:txBody>
      </p:sp>
      <p:sp>
        <p:nvSpPr>
          <p:cNvPr id="4" name="TextBox 3"/>
          <p:cNvSpPr txBox="1"/>
          <p:nvPr/>
        </p:nvSpPr>
        <p:spPr>
          <a:xfrm>
            <a:off x="502920" y="6437376"/>
            <a:ext cx="11109960" cy="201168"/>
          </a:xfrm>
          <a:prstGeom prst="rect">
            <a:avLst/>
          </a:prstGeom>
          <a:noFill/>
        </p:spPr>
        <p:txBody>
          <a:bodyPr wrap="square" anchor="t">
            <a:spAutoFit/>
          </a:bodyPr>
          <a:lstStyle/>
          <a:p>
            <a:pPr algn="r"/>
            <a:r>
              <a:rPr sz="1000" b="0">
                <a:solidFill>
                  <a:srgbClr val="5A6978"/>
                </a:solidFill>
                <a:latin typeface="Aptos"/>
              </a:rPr>
              <a:t>When Belonging Becomes a Trap  |  Slide 14</a:t>
            </a:r>
          </a:p>
        </p:txBody>
      </p:sp>
      <p:sp>
        <p:nvSpPr>
          <p:cNvPr id="5" name="TextBox 4"/>
          <p:cNvSpPr txBox="1"/>
          <p:nvPr/>
        </p:nvSpPr>
        <p:spPr>
          <a:xfrm>
            <a:off x="731520" y="987552"/>
            <a:ext cx="10744200" cy="5371727"/>
          </a:xfrm>
          <a:prstGeom prst="rect">
            <a:avLst/>
          </a:prstGeom>
          <a:noFill/>
        </p:spPr>
        <p:txBody>
          <a:bodyPr wrap="square" lIns="73152" tIns="36576" rIns="73152" anchor="t">
            <a:spAutoFit/>
          </a:bodyPr>
          <a:lstStyle/>
          <a:p>
            <a:pPr marL="403225" indent="-403225" algn="ctr">
              <a:spcAft>
                <a:spcPts val="1000"/>
              </a:spcAft>
            </a:pPr>
            <a:r>
              <a:rPr lang="en-US" sz="4000" b="1" dirty="0">
                <a:solidFill>
                  <a:srgbClr val="162D46"/>
                </a:solidFill>
                <a:latin typeface="Aptos"/>
              </a:rPr>
              <a:t>Help the victim by doing these steps:</a:t>
            </a:r>
          </a:p>
          <a:p>
            <a:pPr marL="403225" indent="-403225" algn="l">
              <a:spcAft>
                <a:spcPts val="1000"/>
              </a:spcAft>
            </a:pPr>
            <a:r>
              <a:rPr sz="3000" dirty="0">
                <a:solidFill>
                  <a:srgbClr val="162D46"/>
                </a:solidFill>
                <a:latin typeface="Aptos"/>
              </a:rPr>
              <a:t>1. STOP — Do not send more images, money, passwords, personal information, or ‘proof.’</a:t>
            </a:r>
          </a:p>
          <a:p>
            <a:pPr marL="403225" indent="-403225" algn="l">
              <a:spcAft>
                <a:spcPts val="1000"/>
              </a:spcAft>
            </a:pPr>
            <a:r>
              <a:rPr sz="2800" b="0" dirty="0">
                <a:solidFill>
                  <a:srgbClr val="232B34"/>
                </a:solidFill>
                <a:latin typeface="Aptos"/>
              </a:rPr>
              <a:t>2. SAVE — Preserve usernames, account links, messages, dates, threats, payment requests, and screenshots.</a:t>
            </a:r>
          </a:p>
          <a:p>
            <a:pPr marL="403225" indent="-403225" algn="l">
              <a:spcAft>
                <a:spcPts val="1000"/>
              </a:spcAft>
            </a:pPr>
            <a:r>
              <a:rPr sz="2800" b="0" dirty="0">
                <a:solidFill>
                  <a:srgbClr val="232B34"/>
                </a:solidFill>
                <a:latin typeface="Aptos"/>
              </a:rPr>
              <a:t>3. TELL — Bring in a trusted adult immediately.</a:t>
            </a:r>
          </a:p>
          <a:p>
            <a:pPr marL="403225" indent="-403225" algn="l">
              <a:spcAft>
                <a:spcPts val="1000"/>
              </a:spcAft>
            </a:pPr>
            <a:r>
              <a:rPr sz="2800" b="0" dirty="0">
                <a:solidFill>
                  <a:srgbClr val="232B34"/>
                </a:solidFill>
                <a:latin typeface="Aptos"/>
              </a:rPr>
              <a:t>4. REPORT — Report through the platform and the appropriate reporting channel. Block or disengage after evidence is preserved and reporting steps have begun.</a:t>
            </a:r>
          </a:p>
          <a:p>
            <a:pPr marL="403225" indent="-403225" algn="ctr">
              <a:spcBef>
                <a:spcPts val="1200"/>
              </a:spcBef>
              <a:spcAft>
                <a:spcPts val="1000"/>
              </a:spcAft>
            </a:pPr>
            <a:r>
              <a:rPr sz="2400" dirty="0"/>
              <a:t>• If there is immediate danger, call 911.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7F9"/>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162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91440"/>
            <a:ext cx="11155680" cy="457200"/>
          </a:xfrm>
          <a:prstGeom prst="rect">
            <a:avLst/>
          </a:prstGeom>
          <a:noFill/>
        </p:spPr>
        <p:txBody>
          <a:bodyPr wrap="square" anchor="t">
            <a:spAutoFit/>
          </a:bodyPr>
          <a:lstStyle/>
          <a:p>
            <a:pPr algn="l"/>
            <a:r>
              <a:rPr sz="3000" b="1">
                <a:solidFill>
                  <a:srgbClr val="FFFFFF"/>
                </a:solidFill>
                <a:latin typeface="Aptos"/>
              </a:rPr>
              <a:t>A regular family practice</a:t>
            </a:r>
          </a:p>
        </p:txBody>
      </p:sp>
      <p:sp>
        <p:nvSpPr>
          <p:cNvPr id="4" name="TextBox 3"/>
          <p:cNvSpPr txBox="1"/>
          <p:nvPr/>
        </p:nvSpPr>
        <p:spPr>
          <a:xfrm>
            <a:off x="502920" y="6437376"/>
            <a:ext cx="11109960" cy="201168"/>
          </a:xfrm>
          <a:prstGeom prst="rect">
            <a:avLst/>
          </a:prstGeom>
          <a:noFill/>
        </p:spPr>
        <p:txBody>
          <a:bodyPr wrap="square" anchor="t">
            <a:spAutoFit/>
          </a:bodyPr>
          <a:lstStyle/>
          <a:p>
            <a:pPr algn="r"/>
            <a:r>
              <a:rPr sz="1000" b="0">
                <a:solidFill>
                  <a:srgbClr val="5A6978"/>
                </a:solidFill>
                <a:latin typeface="Aptos"/>
              </a:rPr>
              <a:t>When Belonging Becomes a Trap  |  Slide 15</a:t>
            </a:r>
          </a:p>
        </p:txBody>
      </p:sp>
      <p:sp>
        <p:nvSpPr>
          <p:cNvPr id="5" name="TextBox 4"/>
          <p:cNvSpPr txBox="1"/>
          <p:nvPr/>
        </p:nvSpPr>
        <p:spPr>
          <a:xfrm>
            <a:off x="731520" y="987552"/>
            <a:ext cx="10744200" cy="5320431"/>
          </a:xfrm>
          <a:prstGeom prst="rect">
            <a:avLst/>
          </a:prstGeom>
          <a:noFill/>
        </p:spPr>
        <p:txBody>
          <a:bodyPr wrap="square" lIns="73152" tIns="36576" rIns="73152" anchor="t">
            <a:spAutoFit/>
          </a:bodyPr>
          <a:lstStyle/>
          <a:p>
            <a:pPr algn="ctr">
              <a:spcAft>
                <a:spcPts val="800"/>
              </a:spcAft>
            </a:pPr>
            <a:r>
              <a:rPr sz="4000" b="1" dirty="0">
                <a:solidFill>
                  <a:srgbClr val="162D46"/>
                </a:solidFill>
                <a:latin typeface="Aptos"/>
              </a:rPr>
              <a:t>Pause, Check, Tell</a:t>
            </a:r>
            <a:r>
              <a:rPr lang="en-US" sz="4000" b="1" dirty="0">
                <a:solidFill>
                  <a:srgbClr val="162D46"/>
                </a:solidFill>
                <a:latin typeface="Aptos"/>
              </a:rPr>
              <a:t> – develop critical thinking</a:t>
            </a:r>
            <a:endParaRPr sz="4000" b="1" dirty="0">
              <a:solidFill>
                <a:srgbClr val="162D46"/>
              </a:solidFill>
              <a:latin typeface="Aptos"/>
            </a:endParaRPr>
          </a:p>
          <a:p>
            <a:pPr algn="l">
              <a:spcAft>
                <a:spcPts val="800"/>
              </a:spcAft>
            </a:pPr>
            <a:r>
              <a:rPr sz="2800" b="0" dirty="0">
                <a:solidFill>
                  <a:srgbClr val="232B34"/>
                </a:solidFill>
                <a:latin typeface="Aptos"/>
              </a:rPr>
              <a:t>Regularly, have AI generate a fictional message, image, claim, or invitation</a:t>
            </a:r>
            <a:r>
              <a:rPr lang="en-US" sz="2800" b="0" dirty="0">
                <a:solidFill>
                  <a:srgbClr val="232B34"/>
                </a:solidFill>
                <a:latin typeface="Aptos"/>
              </a:rPr>
              <a:t>, then ask</a:t>
            </a:r>
            <a:r>
              <a:rPr sz="2800" b="0" dirty="0">
                <a:solidFill>
                  <a:srgbClr val="232B34"/>
                </a:solidFill>
                <a:latin typeface="Aptos"/>
              </a:rPr>
              <a:t>:</a:t>
            </a:r>
          </a:p>
          <a:p>
            <a:pPr marL="341313" indent="-341313" algn="l">
              <a:spcAft>
                <a:spcPts val="800"/>
              </a:spcAft>
            </a:pPr>
            <a:r>
              <a:rPr sz="2800" b="0" dirty="0">
                <a:solidFill>
                  <a:srgbClr val="232B34"/>
                </a:solidFill>
                <a:latin typeface="Aptos"/>
              </a:rPr>
              <a:t>1. What is it asking us to feel or do?</a:t>
            </a:r>
          </a:p>
          <a:p>
            <a:pPr marL="341313" indent="-341313" algn="l">
              <a:spcAft>
                <a:spcPts val="800"/>
              </a:spcAft>
            </a:pPr>
            <a:r>
              <a:rPr sz="2800" b="0" dirty="0">
                <a:solidFill>
                  <a:srgbClr val="232B34"/>
                </a:solidFill>
                <a:latin typeface="Aptos"/>
              </a:rPr>
              <a:t>2. Where is the pressure: urgency, secrecy, flattery, fear, isolation, or reward?</a:t>
            </a:r>
          </a:p>
          <a:p>
            <a:pPr marL="341313" indent="-341313" algn="l">
              <a:spcAft>
                <a:spcPts val="800"/>
              </a:spcAft>
            </a:pPr>
            <a:r>
              <a:rPr sz="2800" b="0" dirty="0">
                <a:solidFill>
                  <a:srgbClr val="232B34"/>
                </a:solidFill>
                <a:latin typeface="Aptos"/>
              </a:rPr>
              <a:t>3. What information is missing?</a:t>
            </a:r>
          </a:p>
          <a:p>
            <a:pPr marL="341313" indent="-341313" algn="l">
              <a:spcAft>
                <a:spcPts val="800"/>
              </a:spcAft>
            </a:pPr>
            <a:r>
              <a:rPr sz="2800" b="0" dirty="0">
                <a:solidFill>
                  <a:srgbClr val="232B34"/>
                </a:solidFill>
                <a:latin typeface="Aptos"/>
              </a:rPr>
              <a:t>4. How could we verify it?</a:t>
            </a:r>
          </a:p>
          <a:p>
            <a:pPr marL="341313" indent="-341313" algn="l">
              <a:spcAft>
                <a:spcPts val="800"/>
              </a:spcAft>
            </a:pPr>
            <a:r>
              <a:rPr sz="2800" b="0" dirty="0">
                <a:solidFill>
                  <a:srgbClr val="232B34"/>
                </a:solidFill>
                <a:latin typeface="Aptos"/>
              </a:rPr>
              <a:t>5. What is the safe exit, and who could we tell?</a:t>
            </a:r>
          </a:p>
          <a:p>
            <a:pPr algn="l">
              <a:spcAft>
                <a:spcPts val="800"/>
              </a:spcAft>
            </a:pPr>
            <a:r>
              <a:rPr dirty="0"/>
              <a:t>• Close with: ‘You can always bring this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7F9"/>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162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91440"/>
            <a:ext cx="11155680" cy="457200"/>
          </a:xfrm>
          <a:prstGeom prst="rect">
            <a:avLst/>
          </a:prstGeom>
          <a:noFill/>
        </p:spPr>
        <p:txBody>
          <a:bodyPr wrap="square" anchor="t">
            <a:spAutoFit/>
          </a:bodyPr>
          <a:lstStyle/>
          <a:p>
            <a:pPr algn="l"/>
            <a:r>
              <a:rPr sz="3000" b="1">
                <a:solidFill>
                  <a:srgbClr val="FFFFFF"/>
                </a:solidFill>
                <a:latin typeface="Aptos"/>
              </a:rPr>
              <a:t>The deeper lesson</a:t>
            </a:r>
          </a:p>
        </p:txBody>
      </p:sp>
      <p:sp>
        <p:nvSpPr>
          <p:cNvPr id="4" name="TextBox 3"/>
          <p:cNvSpPr txBox="1"/>
          <p:nvPr/>
        </p:nvSpPr>
        <p:spPr>
          <a:xfrm>
            <a:off x="502920" y="6437376"/>
            <a:ext cx="11109960" cy="201168"/>
          </a:xfrm>
          <a:prstGeom prst="rect">
            <a:avLst/>
          </a:prstGeom>
          <a:noFill/>
        </p:spPr>
        <p:txBody>
          <a:bodyPr wrap="square" anchor="t">
            <a:spAutoFit/>
          </a:bodyPr>
          <a:lstStyle/>
          <a:p>
            <a:pPr algn="r"/>
            <a:r>
              <a:rPr sz="1000" b="0">
                <a:solidFill>
                  <a:srgbClr val="5A6978"/>
                </a:solidFill>
                <a:latin typeface="Aptos"/>
              </a:rPr>
              <a:t>When Belonging Becomes a Trap  |  Slide 16</a:t>
            </a:r>
          </a:p>
        </p:txBody>
      </p:sp>
      <p:sp>
        <p:nvSpPr>
          <p:cNvPr id="5" name="TextBox 4"/>
          <p:cNvSpPr txBox="1"/>
          <p:nvPr/>
        </p:nvSpPr>
        <p:spPr>
          <a:xfrm>
            <a:off x="731520" y="987552"/>
            <a:ext cx="10744200" cy="4053417"/>
          </a:xfrm>
          <a:prstGeom prst="rect">
            <a:avLst/>
          </a:prstGeom>
          <a:noFill/>
        </p:spPr>
        <p:txBody>
          <a:bodyPr wrap="square" lIns="73152" tIns="36576" rIns="73152" anchor="t">
            <a:spAutoFit/>
          </a:bodyPr>
          <a:lstStyle/>
          <a:p>
            <a:pPr algn="ctr">
              <a:spcAft>
                <a:spcPts val="1000"/>
              </a:spcAft>
            </a:pPr>
            <a:r>
              <a:rPr sz="4000" b="1" dirty="0">
                <a:solidFill>
                  <a:srgbClr val="162D46"/>
                </a:solidFill>
                <a:latin typeface="Aptos"/>
              </a:rPr>
              <a:t>Teach children early that:</a:t>
            </a:r>
          </a:p>
          <a:p>
            <a:pPr algn="l">
              <a:spcAft>
                <a:spcPts val="1000"/>
              </a:spcAft>
            </a:pPr>
            <a:r>
              <a:rPr sz="2800" dirty="0"/>
              <a:t>• Not every invitation is friendship</a:t>
            </a:r>
          </a:p>
          <a:p>
            <a:pPr algn="l">
              <a:spcAft>
                <a:spcPts val="1000"/>
              </a:spcAft>
            </a:pPr>
            <a:r>
              <a:rPr sz="2800" dirty="0"/>
              <a:t>• Privacy is healthy; imposed secrecy is dangerous</a:t>
            </a:r>
          </a:p>
          <a:p>
            <a:pPr algn="l">
              <a:spcAft>
                <a:spcPts val="1000"/>
              </a:spcAft>
            </a:pPr>
            <a:r>
              <a:rPr sz="2800" dirty="0"/>
              <a:t>• Belonging should never cost safety or isolation from people who care</a:t>
            </a:r>
          </a:p>
          <a:p>
            <a:pPr algn="l">
              <a:spcAft>
                <a:spcPts val="1000"/>
              </a:spcAft>
            </a:pPr>
            <a:r>
              <a:rPr sz="2800" dirty="0"/>
              <a:t>• An urgent message can wait long enough to be checked</a:t>
            </a:r>
          </a:p>
          <a:p>
            <a:pPr algn="l">
              <a:spcAft>
                <a:spcPts val="1000"/>
              </a:spcAft>
            </a:pPr>
            <a:r>
              <a:rPr sz="2800" dirty="0"/>
              <a:t>• Shame is a signal to seek help, not a reason to disappear</a:t>
            </a:r>
          </a:p>
          <a:p>
            <a:pPr algn="l">
              <a:spcAft>
                <a:spcPts val="1000"/>
              </a:spcAft>
            </a:pPr>
            <a:r>
              <a:rPr sz="2800" dirty="0"/>
              <a:t>• Asking for help is a form of strength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F7F9"/>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162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91440"/>
            <a:ext cx="11155680" cy="457200"/>
          </a:xfrm>
          <a:prstGeom prst="rect">
            <a:avLst/>
          </a:prstGeom>
          <a:noFill/>
        </p:spPr>
        <p:txBody>
          <a:bodyPr wrap="square" anchor="t">
            <a:spAutoFit/>
          </a:bodyPr>
          <a:lstStyle/>
          <a:p>
            <a:pPr algn="l"/>
            <a:r>
              <a:rPr sz="3000" b="1">
                <a:solidFill>
                  <a:srgbClr val="FFFFFF"/>
                </a:solidFill>
                <a:latin typeface="Aptos"/>
              </a:rPr>
              <a:t>Defense in depth: a human-layer safety model</a:t>
            </a:r>
          </a:p>
        </p:txBody>
      </p:sp>
      <p:sp>
        <p:nvSpPr>
          <p:cNvPr id="4" name="TextBox 3"/>
          <p:cNvSpPr txBox="1"/>
          <p:nvPr/>
        </p:nvSpPr>
        <p:spPr>
          <a:xfrm>
            <a:off x="502920" y="6437376"/>
            <a:ext cx="11109960" cy="201168"/>
          </a:xfrm>
          <a:prstGeom prst="rect">
            <a:avLst/>
          </a:prstGeom>
          <a:noFill/>
        </p:spPr>
        <p:txBody>
          <a:bodyPr wrap="square" anchor="t">
            <a:spAutoFit/>
          </a:bodyPr>
          <a:lstStyle/>
          <a:p>
            <a:pPr algn="r"/>
            <a:r>
              <a:rPr sz="1000" b="0">
                <a:solidFill>
                  <a:srgbClr val="5A6978"/>
                </a:solidFill>
                <a:latin typeface="Aptos"/>
              </a:rPr>
              <a:t>When Belonging Becomes a Trap  |  Slide 17</a:t>
            </a:r>
          </a:p>
        </p:txBody>
      </p:sp>
      <p:graphicFrame>
        <p:nvGraphicFramePr>
          <p:cNvPr id="5" name="Table 4"/>
          <p:cNvGraphicFramePr>
            <a:graphicFrameLocks noGrp="1"/>
          </p:cNvGraphicFramePr>
          <p:nvPr>
            <p:extLst>
              <p:ext uri="{D42A27DB-BD31-4B8C-83A1-F6EECF244321}">
                <p14:modId xmlns:p14="http://schemas.microsoft.com/office/powerpoint/2010/main" val="1808336697"/>
              </p:ext>
            </p:extLst>
          </p:nvPr>
        </p:nvGraphicFramePr>
        <p:xfrm>
          <a:off x="502920" y="1097280"/>
          <a:ext cx="11155679" cy="5074920"/>
        </p:xfrm>
        <a:graphic>
          <a:graphicData uri="http://schemas.openxmlformats.org/drawingml/2006/table">
            <a:tbl>
              <a:tblPr firstRow="1" bandRow="1">
                <a:tableStyleId>{5C22544A-7EE6-4342-B048-85BDC9FD1C3A}</a:tableStyleId>
              </a:tblPr>
              <a:tblGrid>
                <a:gridCol w="1874519">
                  <a:extLst>
                    <a:ext uri="{9D8B030D-6E8A-4147-A177-3AD203B41FA5}">
                      <a16:colId xmlns:a16="http://schemas.microsoft.com/office/drawing/2014/main" val="20000"/>
                    </a:ext>
                  </a:extLst>
                </a:gridCol>
                <a:gridCol w="2834640">
                  <a:extLst>
                    <a:ext uri="{9D8B030D-6E8A-4147-A177-3AD203B41FA5}">
                      <a16:colId xmlns:a16="http://schemas.microsoft.com/office/drawing/2014/main" val="20001"/>
                    </a:ext>
                  </a:extLst>
                </a:gridCol>
                <a:gridCol w="6446520">
                  <a:extLst>
                    <a:ext uri="{9D8B030D-6E8A-4147-A177-3AD203B41FA5}">
                      <a16:colId xmlns:a16="http://schemas.microsoft.com/office/drawing/2014/main" val="20002"/>
                    </a:ext>
                  </a:extLst>
                </a:gridCol>
              </a:tblGrid>
              <a:tr h="845820">
                <a:tc>
                  <a:txBody>
                    <a:bodyPr/>
                    <a:lstStyle/>
                    <a:p>
                      <a:r>
                        <a:rPr sz="2700" b="1" dirty="0">
                          <a:solidFill>
                            <a:srgbClr val="FFFFFF"/>
                          </a:solidFill>
                          <a:latin typeface="Aptos"/>
                        </a:rPr>
                        <a:t>Layer</a:t>
                      </a:r>
                    </a:p>
                  </a:txBody>
                  <a:tcPr>
                    <a:solidFill>
                      <a:srgbClr val="162D46"/>
                    </a:solidFill>
                  </a:tcPr>
                </a:tc>
                <a:tc>
                  <a:txBody>
                    <a:bodyPr/>
                    <a:lstStyle/>
                    <a:p>
                      <a:r>
                        <a:rPr sz="2700" b="1">
                          <a:solidFill>
                            <a:srgbClr val="FFFFFF"/>
                          </a:solidFill>
                          <a:latin typeface="Aptos"/>
                        </a:rPr>
                        <a:t>Purpose</a:t>
                      </a:r>
                    </a:p>
                  </a:txBody>
                  <a:tcPr>
                    <a:solidFill>
                      <a:srgbClr val="162D46"/>
                    </a:solidFill>
                  </a:tcPr>
                </a:tc>
                <a:tc>
                  <a:txBody>
                    <a:bodyPr/>
                    <a:lstStyle/>
                    <a:p>
                      <a:r>
                        <a:rPr sz="2700" b="1">
                          <a:solidFill>
                            <a:srgbClr val="FFFFFF"/>
                          </a:solidFill>
                          <a:latin typeface="Aptos"/>
                        </a:rPr>
                        <a:t>Practical examples</a:t>
                      </a:r>
                    </a:p>
                  </a:txBody>
                  <a:tcPr>
                    <a:solidFill>
                      <a:srgbClr val="162D46"/>
                    </a:solidFill>
                  </a:tcPr>
                </a:tc>
                <a:extLst>
                  <a:ext uri="{0D108BD9-81ED-4DB2-BD59-A6C34878D82A}">
                    <a16:rowId xmlns:a16="http://schemas.microsoft.com/office/drawing/2014/main" val="10000"/>
                  </a:ext>
                </a:extLst>
              </a:tr>
              <a:tr h="845820">
                <a:tc>
                  <a:txBody>
                    <a:bodyPr/>
                    <a:lstStyle/>
                    <a:p>
                      <a:r>
                        <a:rPr sz="2300" b="1" dirty="0">
                          <a:solidFill>
                            <a:srgbClr val="232B34"/>
                          </a:solidFill>
                          <a:latin typeface="Aptos"/>
                        </a:rPr>
                        <a:t>Relationship</a:t>
                      </a:r>
                    </a:p>
                  </a:txBody>
                  <a:tcPr marL="73152" marR="73152">
                    <a:solidFill>
                      <a:srgbClr val="FFFFFF"/>
                    </a:solidFill>
                  </a:tcPr>
                </a:tc>
                <a:tc>
                  <a:txBody>
                    <a:bodyPr/>
                    <a:lstStyle/>
                    <a:p>
                      <a:r>
                        <a:rPr sz="2300" b="0" dirty="0">
                          <a:solidFill>
                            <a:srgbClr val="232B34"/>
                          </a:solidFill>
                          <a:latin typeface="Aptos"/>
                        </a:rPr>
                        <a:t>Make disclosure </a:t>
                      </a:r>
                      <a:r>
                        <a:rPr lang="en-US" sz="2300" b="0" dirty="0">
                          <a:solidFill>
                            <a:srgbClr val="232B34"/>
                          </a:solidFill>
                          <a:latin typeface="Aptos"/>
                        </a:rPr>
                        <a:t>allowable</a:t>
                      </a:r>
                      <a:endParaRPr sz="2300" b="0" dirty="0">
                        <a:solidFill>
                          <a:srgbClr val="232B34"/>
                        </a:solidFill>
                        <a:latin typeface="Aptos"/>
                      </a:endParaRPr>
                    </a:p>
                  </a:txBody>
                  <a:tcPr marL="73152" marR="73152">
                    <a:solidFill>
                      <a:srgbClr val="FFFFFF"/>
                    </a:solidFill>
                  </a:tcPr>
                </a:tc>
                <a:tc>
                  <a:txBody>
                    <a:bodyPr/>
                    <a:lstStyle/>
                    <a:p>
                      <a:r>
                        <a:rPr sz="2300" b="0">
                          <a:solidFill>
                            <a:srgbClr val="232B34"/>
                          </a:solidFill>
                          <a:latin typeface="Aptos"/>
                        </a:rPr>
                        <a:t>Calm conversations; “You will not be in trouble for telling me.”</a:t>
                      </a:r>
                    </a:p>
                  </a:txBody>
                  <a:tcPr marL="73152" marR="73152">
                    <a:solidFill>
                      <a:srgbClr val="FFFFFF"/>
                    </a:solidFill>
                  </a:tcPr>
                </a:tc>
                <a:extLst>
                  <a:ext uri="{0D108BD9-81ED-4DB2-BD59-A6C34878D82A}">
                    <a16:rowId xmlns:a16="http://schemas.microsoft.com/office/drawing/2014/main" val="10001"/>
                  </a:ext>
                </a:extLst>
              </a:tr>
              <a:tr h="845820">
                <a:tc>
                  <a:txBody>
                    <a:bodyPr/>
                    <a:lstStyle/>
                    <a:p>
                      <a:r>
                        <a:rPr sz="2300" b="1" dirty="0">
                          <a:solidFill>
                            <a:srgbClr val="232B34"/>
                          </a:solidFill>
                          <a:latin typeface="Aptos"/>
                        </a:rPr>
                        <a:t>Verify</a:t>
                      </a:r>
                    </a:p>
                  </a:txBody>
                  <a:tcPr marL="73152" marR="73152">
                    <a:solidFill>
                      <a:srgbClr val="E3EDF1"/>
                    </a:solidFill>
                  </a:tcPr>
                </a:tc>
                <a:tc>
                  <a:txBody>
                    <a:bodyPr/>
                    <a:lstStyle/>
                    <a:p>
                      <a:r>
                        <a:rPr lang="en-US" sz="2300" b="0" dirty="0">
                          <a:solidFill>
                            <a:srgbClr val="232B34"/>
                          </a:solidFill>
                          <a:latin typeface="Aptos"/>
                        </a:rPr>
                        <a:t>Stress critical thinking/verification</a:t>
                      </a:r>
                      <a:endParaRPr sz="2300" b="0" dirty="0">
                        <a:solidFill>
                          <a:srgbClr val="232B34"/>
                        </a:solidFill>
                        <a:latin typeface="Aptos"/>
                      </a:endParaRPr>
                    </a:p>
                  </a:txBody>
                  <a:tcPr marL="73152" marR="73152">
                    <a:solidFill>
                      <a:srgbClr val="E3EDF1"/>
                    </a:solidFill>
                  </a:tcPr>
                </a:tc>
                <a:tc>
                  <a:txBody>
                    <a:bodyPr/>
                    <a:lstStyle/>
                    <a:p>
                      <a:r>
                        <a:rPr sz="2300" b="0" dirty="0">
                          <a:solidFill>
                            <a:srgbClr val="232B34"/>
                          </a:solidFill>
                          <a:latin typeface="Aptos"/>
                        </a:rPr>
                        <a:t>Check through a known channel; ask what is missing.</a:t>
                      </a:r>
                      <a:r>
                        <a:rPr lang="en-US" sz="2300" b="0" dirty="0">
                          <a:solidFill>
                            <a:srgbClr val="232B34"/>
                          </a:solidFill>
                          <a:latin typeface="Aptos"/>
                        </a:rPr>
                        <a:t> Ask a trusted adult.</a:t>
                      </a:r>
                      <a:endParaRPr sz="2300" b="0" dirty="0">
                        <a:solidFill>
                          <a:srgbClr val="232B34"/>
                        </a:solidFill>
                        <a:latin typeface="Aptos"/>
                      </a:endParaRPr>
                    </a:p>
                  </a:txBody>
                  <a:tcPr marL="73152" marR="73152">
                    <a:solidFill>
                      <a:srgbClr val="E3EDF1"/>
                    </a:solidFill>
                  </a:tcPr>
                </a:tc>
                <a:extLst>
                  <a:ext uri="{0D108BD9-81ED-4DB2-BD59-A6C34878D82A}">
                    <a16:rowId xmlns:a16="http://schemas.microsoft.com/office/drawing/2014/main" val="10002"/>
                  </a:ext>
                </a:extLst>
              </a:tr>
              <a:tr h="845820">
                <a:tc>
                  <a:txBody>
                    <a:bodyPr/>
                    <a:lstStyle/>
                    <a:p>
                      <a:r>
                        <a:rPr sz="2300" b="1">
                          <a:solidFill>
                            <a:srgbClr val="232B34"/>
                          </a:solidFill>
                          <a:latin typeface="Aptos"/>
                        </a:rPr>
                        <a:t>Shared space</a:t>
                      </a:r>
                    </a:p>
                  </a:txBody>
                  <a:tcPr marL="73152" marR="73152">
                    <a:solidFill>
                      <a:srgbClr val="FFFFFF"/>
                    </a:solidFill>
                  </a:tcPr>
                </a:tc>
                <a:tc>
                  <a:txBody>
                    <a:bodyPr/>
                    <a:lstStyle/>
                    <a:p>
                      <a:r>
                        <a:rPr sz="2300" b="0">
                          <a:solidFill>
                            <a:srgbClr val="232B34"/>
                          </a:solidFill>
                          <a:latin typeface="Aptos"/>
                        </a:rPr>
                        <a:t>Reduce complete isolation</a:t>
                      </a:r>
                    </a:p>
                  </a:txBody>
                  <a:tcPr marL="73152" marR="73152">
                    <a:solidFill>
                      <a:srgbClr val="FFFFFF"/>
                    </a:solidFill>
                  </a:tcPr>
                </a:tc>
                <a:tc>
                  <a:txBody>
                    <a:bodyPr/>
                    <a:lstStyle/>
                    <a:p>
                      <a:r>
                        <a:rPr sz="2300" b="0">
                          <a:solidFill>
                            <a:srgbClr val="232B34"/>
                          </a:solidFill>
                          <a:latin typeface="Aptos"/>
                        </a:rPr>
                        <a:t>Open-area devices; charge phones outside bedrooms.</a:t>
                      </a:r>
                    </a:p>
                  </a:txBody>
                  <a:tcPr marL="73152" marR="73152">
                    <a:solidFill>
                      <a:srgbClr val="FFFFFF"/>
                    </a:solidFill>
                  </a:tcPr>
                </a:tc>
                <a:extLst>
                  <a:ext uri="{0D108BD9-81ED-4DB2-BD59-A6C34878D82A}">
                    <a16:rowId xmlns:a16="http://schemas.microsoft.com/office/drawing/2014/main" val="10003"/>
                  </a:ext>
                </a:extLst>
              </a:tr>
              <a:tr h="845820">
                <a:tc>
                  <a:txBody>
                    <a:bodyPr/>
                    <a:lstStyle/>
                    <a:p>
                      <a:r>
                        <a:rPr sz="2300" b="1">
                          <a:solidFill>
                            <a:srgbClr val="232B34"/>
                          </a:solidFill>
                          <a:latin typeface="Aptos"/>
                        </a:rPr>
                        <a:t>Controls</a:t>
                      </a:r>
                    </a:p>
                  </a:txBody>
                  <a:tcPr marL="73152" marR="73152">
                    <a:solidFill>
                      <a:srgbClr val="E3EDF1"/>
                    </a:solidFill>
                  </a:tcPr>
                </a:tc>
                <a:tc>
                  <a:txBody>
                    <a:bodyPr/>
                    <a:lstStyle/>
                    <a:p>
                      <a:r>
                        <a:rPr sz="2300" b="0" dirty="0">
                          <a:solidFill>
                            <a:srgbClr val="232B34"/>
                          </a:solidFill>
                          <a:latin typeface="Aptos"/>
                        </a:rPr>
                        <a:t>Reduce exposure and add </a:t>
                      </a:r>
                      <a:r>
                        <a:rPr lang="en-US" sz="2300" b="0" dirty="0">
                          <a:solidFill>
                            <a:srgbClr val="232B34"/>
                          </a:solidFill>
                          <a:latin typeface="Aptos"/>
                        </a:rPr>
                        <a:t>guardrails</a:t>
                      </a:r>
                      <a:endParaRPr sz="2300" b="0" dirty="0">
                        <a:solidFill>
                          <a:srgbClr val="232B34"/>
                        </a:solidFill>
                        <a:latin typeface="Aptos"/>
                      </a:endParaRPr>
                    </a:p>
                  </a:txBody>
                  <a:tcPr marL="73152" marR="73152">
                    <a:solidFill>
                      <a:srgbClr val="E3EDF1"/>
                    </a:solidFill>
                  </a:tcPr>
                </a:tc>
                <a:tc>
                  <a:txBody>
                    <a:bodyPr/>
                    <a:lstStyle/>
                    <a:p>
                      <a:r>
                        <a:rPr sz="2300" b="0">
                          <a:solidFill>
                            <a:srgbClr val="232B34"/>
                          </a:solidFill>
                          <a:latin typeface="Aptos"/>
                        </a:rPr>
                        <a:t>Privacy settings; restricted direct messages; family media plan.</a:t>
                      </a:r>
                    </a:p>
                  </a:txBody>
                  <a:tcPr marL="73152" marR="73152">
                    <a:solidFill>
                      <a:srgbClr val="E3EDF1"/>
                    </a:solidFill>
                  </a:tcPr>
                </a:tc>
                <a:extLst>
                  <a:ext uri="{0D108BD9-81ED-4DB2-BD59-A6C34878D82A}">
                    <a16:rowId xmlns:a16="http://schemas.microsoft.com/office/drawing/2014/main" val="10004"/>
                  </a:ext>
                </a:extLst>
              </a:tr>
              <a:tr h="845820">
                <a:tc>
                  <a:txBody>
                    <a:bodyPr/>
                    <a:lstStyle/>
                    <a:p>
                      <a:r>
                        <a:rPr sz="2300" b="1">
                          <a:solidFill>
                            <a:srgbClr val="232B34"/>
                          </a:solidFill>
                          <a:latin typeface="Aptos"/>
                        </a:rPr>
                        <a:t>Report &amp; support</a:t>
                      </a:r>
                    </a:p>
                  </a:txBody>
                  <a:tcPr marL="73152" marR="73152">
                    <a:solidFill>
                      <a:srgbClr val="FFFFFF"/>
                    </a:solidFill>
                  </a:tcPr>
                </a:tc>
                <a:tc>
                  <a:txBody>
                    <a:bodyPr/>
                    <a:lstStyle/>
                    <a:p>
                      <a:r>
                        <a:rPr sz="2300" b="0" dirty="0">
                          <a:solidFill>
                            <a:srgbClr val="232B34"/>
                          </a:solidFill>
                          <a:latin typeface="Aptos"/>
                        </a:rPr>
                        <a:t>Interrupt </a:t>
                      </a:r>
                      <a:r>
                        <a:rPr lang="en-US" sz="2300" b="0" dirty="0">
                          <a:solidFill>
                            <a:srgbClr val="232B34"/>
                          </a:solidFill>
                          <a:latin typeface="Aptos"/>
                        </a:rPr>
                        <a:t>process</a:t>
                      </a:r>
                      <a:r>
                        <a:rPr sz="2300" b="0" dirty="0">
                          <a:solidFill>
                            <a:srgbClr val="232B34"/>
                          </a:solidFill>
                          <a:latin typeface="Aptos"/>
                        </a:rPr>
                        <a:t> and restore safety</a:t>
                      </a:r>
                    </a:p>
                  </a:txBody>
                  <a:tcPr marL="73152" marR="73152">
                    <a:solidFill>
                      <a:srgbClr val="FFFFFF"/>
                    </a:solidFill>
                  </a:tcPr>
                </a:tc>
                <a:tc>
                  <a:txBody>
                    <a:bodyPr/>
                    <a:lstStyle/>
                    <a:p>
                      <a:r>
                        <a:rPr sz="2300" b="0" dirty="0">
                          <a:solidFill>
                            <a:srgbClr val="232B34"/>
                          </a:solidFill>
                          <a:latin typeface="Aptos"/>
                        </a:rPr>
                        <a:t>Save evidence; report; bring in trusted support.</a:t>
                      </a:r>
                    </a:p>
                  </a:txBody>
                  <a:tcPr marL="73152" marR="73152">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4F7F9"/>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162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91440"/>
            <a:ext cx="11155680" cy="553998"/>
          </a:xfrm>
          <a:prstGeom prst="rect">
            <a:avLst/>
          </a:prstGeom>
          <a:noFill/>
        </p:spPr>
        <p:txBody>
          <a:bodyPr wrap="square" anchor="t">
            <a:spAutoFit/>
          </a:bodyPr>
          <a:lstStyle/>
          <a:p>
            <a:pPr algn="l"/>
            <a:r>
              <a:rPr lang="en-US" sz="3000" b="1" dirty="0">
                <a:solidFill>
                  <a:srgbClr val="FFFFFF"/>
                </a:solidFill>
                <a:latin typeface="Aptos"/>
              </a:rPr>
              <a:t>We are all a</a:t>
            </a:r>
            <a:r>
              <a:rPr sz="3000" b="1" dirty="0">
                <a:solidFill>
                  <a:srgbClr val="FFFFFF"/>
                </a:solidFill>
                <a:latin typeface="Aptos"/>
              </a:rPr>
              <a:t> connected</a:t>
            </a:r>
            <a:r>
              <a:rPr lang="en-US" sz="3000" b="1" dirty="0">
                <a:solidFill>
                  <a:srgbClr val="FFFFFF"/>
                </a:solidFill>
                <a:latin typeface="Aptos"/>
              </a:rPr>
              <a:t> -</a:t>
            </a:r>
            <a:r>
              <a:rPr sz="3000" b="1" dirty="0">
                <a:solidFill>
                  <a:srgbClr val="FFFFFF"/>
                </a:solidFill>
                <a:latin typeface="Aptos"/>
              </a:rPr>
              <a:t> safety net</a:t>
            </a:r>
          </a:p>
        </p:txBody>
      </p:sp>
      <p:sp>
        <p:nvSpPr>
          <p:cNvPr id="4" name="TextBox 3"/>
          <p:cNvSpPr txBox="1"/>
          <p:nvPr/>
        </p:nvSpPr>
        <p:spPr>
          <a:xfrm>
            <a:off x="502920" y="6437376"/>
            <a:ext cx="11109960" cy="201168"/>
          </a:xfrm>
          <a:prstGeom prst="rect">
            <a:avLst/>
          </a:prstGeom>
          <a:noFill/>
        </p:spPr>
        <p:txBody>
          <a:bodyPr wrap="square" anchor="t">
            <a:spAutoFit/>
          </a:bodyPr>
          <a:lstStyle/>
          <a:p>
            <a:pPr algn="r"/>
            <a:r>
              <a:rPr sz="1000" b="0">
                <a:solidFill>
                  <a:srgbClr val="5A6978"/>
                </a:solidFill>
                <a:latin typeface="Aptos"/>
              </a:rPr>
              <a:t>When Belonging Becomes a Trap  |  Slide 18</a:t>
            </a:r>
          </a:p>
        </p:txBody>
      </p:sp>
      <p:graphicFrame>
        <p:nvGraphicFramePr>
          <p:cNvPr id="5" name="Table 4"/>
          <p:cNvGraphicFramePr>
            <a:graphicFrameLocks noGrp="1"/>
          </p:cNvGraphicFramePr>
          <p:nvPr/>
        </p:nvGraphicFramePr>
        <p:xfrm>
          <a:off x="411480" y="1097280"/>
          <a:ext cx="11338560" cy="5577840"/>
        </p:xfrm>
        <a:graphic>
          <a:graphicData uri="http://schemas.openxmlformats.org/drawingml/2006/table">
            <a:tbl>
              <a:tblPr firstRow="1" bandRow="1">
                <a:tableStyleId>{5C22544A-7EE6-4342-B048-85BDC9FD1C3A}</a:tableStyleId>
              </a:tblPr>
              <a:tblGrid>
                <a:gridCol w="233172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5349240">
                  <a:extLst>
                    <a:ext uri="{9D8B030D-6E8A-4147-A177-3AD203B41FA5}">
                      <a16:colId xmlns:a16="http://schemas.microsoft.com/office/drawing/2014/main" val="20002"/>
                    </a:ext>
                  </a:extLst>
                </a:gridCol>
              </a:tblGrid>
              <a:tr h="845820">
                <a:tc>
                  <a:txBody>
                    <a:bodyPr/>
                    <a:lstStyle/>
                    <a:p>
                      <a:r>
                        <a:rPr sz="2700" b="1" dirty="0">
                          <a:solidFill>
                            <a:srgbClr val="FFFFFF"/>
                          </a:solidFill>
                          <a:latin typeface="Aptos"/>
                        </a:rPr>
                        <a:t>Who</a:t>
                      </a:r>
                    </a:p>
                  </a:txBody>
                  <a:tcPr>
                    <a:solidFill>
                      <a:srgbClr val="19777E"/>
                    </a:solidFill>
                  </a:tcPr>
                </a:tc>
                <a:tc>
                  <a:txBody>
                    <a:bodyPr/>
                    <a:lstStyle/>
                    <a:p>
                      <a:r>
                        <a:rPr sz="2700" b="1">
                          <a:solidFill>
                            <a:srgbClr val="FFFFFF"/>
                          </a:solidFill>
                          <a:latin typeface="Aptos"/>
                        </a:rPr>
                        <a:t>Core role</a:t>
                      </a:r>
                    </a:p>
                  </a:txBody>
                  <a:tcPr>
                    <a:solidFill>
                      <a:srgbClr val="19777E"/>
                    </a:solidFill>
                  </a:tcPr>
                </a:tc>
                <a:tc>
                  <a:txBody>
                    <a:bodyPr/>
                    <a:lstStyle/>
                    <a:p>
                      <a:r>
                        <a:rPr sz="2700" b="1">
                          <a:solidFill>
                            <a:srgbClr val="FFFFFF"/>
                          </a:solidFill>
                          <a:latin typeface="Aptos"/>
                        </a:rPr>
                        <a:t>What “good” looks like</a:t>
                      </a:r>
                    </a:p>
                  </a:txBody>
                  <a:tcPr>
                    <a:solidFill>
                      <a:srgbClr val="19777E"/>
                    </a:solidFill>
                  </a:tcPr>
                </a:tc>
                <a:extLst>
                  <a:ext uri="{0D108BD9-81ED-4DB2-BD59-A6C34878D82A}">
                    <a16:rowId xmlns:a16="http://schemas.microsoft.com/office/drawing/2014/main" val="10000"/>
                  </a:ext>
                </a:extLst>
              </a:tr>
              <a:tr h="845820">
                <a:tc>
                  <a:txBody>
                    <a:bodyPr/>
                    <a:lstStyle/>
                    <a:p>
                      <a:r>
                        <a:rPr sz="2200" b="1" dirty="0">
                          <a:solidFill>
                            <a:srgbClr val="232B34"/>
                          </a:solidFill>
                          <a:latin typeface="Aptos"/>
                        </a:rPr>
                        <a:t>Parents &amp; caregivers</a:t>
                      </a:r>
                    </a:p>
                  </a:txBody>
                  <a:tcPr marL="73152" marR="73152">
                    <a:solidFill>
                      <a:srgbClr val="FFFFFF"/>
                    </a:solidFill>
                  </a:tcPr>
                </a:tc>
                <a:tc>
                  <a:txBody>
                    <a:bodyPr/>
                    <a:lstStyle/>
                    <a:p>
                      <a:r>
                        <a:rPr sz="2200" b="0" dirty="0">
                          <a:solidFill>
                            <a:srgbClr val="232B34"/>
                          </a:solidFill>
                          <a:latin typeface="Aptos"/>
                        </a:rPr>
                        <a:t>Relationship, household norms, disclosure safety</a:t>
                      </a:r>
                    </a:p>
                  </a:txBody>
                  <a:tcPr marL="73152" marR="73152">
                    <a:solidFill>
                      <a:srgbClr val="FFFFFF"/>
                    </a:solidFill>
                  </a:tcPr>
                </a:tc>
                <a:tc>
                  <a:txBody>
                    <a:bodyPr/>
                    <a:lstStyle/>
                    <a:p>
                      <a:r>
                        <a:rPr sz="2200" b="0" dirty="0">
                          <a:solidFill>
                            <a:srgbClr val="232B34"/>
                          </a:solidFill>
                          <a:latin typeface="Aptos"/>
                        </a:rPr>
                        <a:t>Child knows: “I can bring this to you.”</a:t>
                      </a:r>
                    </a:p>
                  </a:txBody>
                  <a:tcPr marL="73152" marR="73152">
                    <a:solidFill>
                      <a:srgbClr val="FFFFFF"/>
                    </a:solidFill>
                  </a:tcPr>
                </a:tc>
                <a:extLst>
                  <a:ext uri="{0D108BD9-81ED-4DB2-BD59-A6C34878D82A}">
                    <a16:rowId xmlns:a16="http://schemas.microsoft.com/office/drawing/2014/main" val="10001"/>
                  </a:ext>
                </a:extLst>
              </a:tr>
              <a:tr h="845820">
                <a:tc>
                  <a:txBody>
                    <a:bodyPr/>
                    <a:lstStyle/>
                    <a:p>
                      <a:r>
                        <a:rPr sz="2200" b="1">
                          <a:solidFill>
                            <a:srgbClr val="232B34"/>
                          </a:solidFill>
                          <a:latin typeface="Aptos"/>
                        </a:rPr>
                        <a:t>Teachers</a:t>
                      </a:r>
                    </a:p>
                  </a:txBody>
                  <a:tcPr marL="73152" marR="73152">
                    <a:solidFill>
                      <a:srgbClr val="E3EDF1"/>
                    </a:solidFill>
                  </a:tcPr>
                </a:tc>
                <a:tc>
                  <a:txBody>
                    <a:bodyPr/>
                    <a:lstStyle/>
                    <a:p>
                      <a:r>
                        <a:rPr sz="2200" b="0">
                          <a:solidFill>
                            <a:srgbClr val="232B34"/>
                          </a:solidFill>
                          <a:latin typeface="Aptos"/>
                        </a:rPr>
                        <a:t>Early observation; critical inquiry; trusted-adult access</a:t>
                      </a:r>
                    </a:p>
                  </a:txBody>
                  <a:tcPr marL="73152" marR="73152">
                    <a:solidFill>
                      <a:srgbClr val="E3EDF1"/>
                    </a:solidFill>
                  </a:tcPr>
                </a:tc>
                <a:tc>
                  <a:txBody>
                    <a:bodyPr/>
                    <a:lstStyle/>
                    <a:p>
                      <a:r>
                        <a:rPr sz="2200" b="0">
                          <a:solidFill>
                            <a:srgbClr val="232B34"/>
                          </a:solidFill>
                          <a:latin typeface="Aptos"/>
                        </a:rPr>
                        <a:t>Calm opening question; appropriate referral.</a:t>
                      </a:r>
                    </a:p>
                  </a:txBody>
                  <a:tcPr marL="73152" marR="73152">
                    <a:solidFill>
                      <a:srgbClr val="E3EDF1"/>
                    </a:solidFill>
                  </a:tcPr>
                </a:tc>
                <a:extLst>
                  <a:ext uri="{0D108BD9-81ED-4DB2-BD59-A6C34878D82A}">
                    <a16:rowId xmlns:a16="http://schemas.microsoft.com/office/drawing/2014/main" val="10002"/>
                  </a:ext>
                </a:extLst>
              </a:tr>
              <a:tr h="845820">
                <a:tc>
                  <a:txBody>
                    <a:bodyPr/>
                    <a:lstStyle/>
                    <a:p>
                      <a:r>
                        <a:rPr sz="2200" b="1">
                          <a:solidFill>
                            <a:srgbClr val="232B34"/>
                          </a:solidFill>
                          <a:latin typeface="Aptos"/>
                        </a:rPr>
                        <a:t>Counselors &amp; safeguarding staff</a:t>
                      </a:r>
                    </a:p>
                  </a:txBody>
                  <a:tcPr marL="73152" marR="73152">
                    <a:solidFill>
                      <a:srgbClr val="FFFFFF"/>
                    </a:solidFill>
                  </a:tcPr>
                </a:tc>
                <a:tc>
                  <a:txBody>
                    <a:bodyPr/>
                    <a:lstStyle/>
                    <a:p>
                      <a:r>
                        <a:rPr sz="2200" b="0">
                          <a:solidFill>
                            <a:srgbClr val="232B34"/>
                          </a:solidFill>
                          <a:latin typeface="Aptos"/>
                        </a:rPr>
                        <a:t>Assessment, intervention, safety planning</a:t>
                      </a:r>
                    </a:p>
                  </a:txBody>
                  <a:tcPr marL="73152" marR="73152">
                    <a:solidFill>
                      <a:srgbClr val="FFFFFF"/>
                    </a:solidFill>
                  </a:tcPr>
                </a:tc>
                <a:tc>
                  <a:txBody>
                    <a:bodyPr/>
                    <a:lstStyle/>
                    <a:p>
                      <a:r>
                        <a:rPr sz="2200" b="0">
                          <a:solidFill>
                            <a:srgbClr val="232B34"/>
                          </a:solidFill>
                          <a:latin typeface="Aptos"/>
                        </a:rPr>
                        <a:t>Clear reporting and support pathway.</a:t>
                      </a:r>
                    </a:p>
                  </a:txBody>
                  <a:tcPr marL="73152" marR="73152">
                    <a:solidFill>
                      <a:srgbClr val="FFFFFF"/>
                    </a:solidFill>
                  </a:tcPr>
                </a:tc>
                <a:extLst>
                  <a:ext uri="{0D108BD9-81ED-4DB2-BD59-A6C34878D82A}">
                    <a16:rowId xmlns:a16="http://schemas.microsoft.com/office/drawing/2014/main" val="10003"/>
                  </a:ext>
                </a:extLst>
              </a:tr>
              <a:tr h="845820">
                <a:tc>
                  <a:txBody>
                    <a:bodyPr/>
                    <a:lstStyle/>
                    <a:p>
                      <a:r>
                        <a:rPr sz="2200" b="1">
                          <a:solidFill>
                            <a:srgbClr val="232B34"/>
                          </a:solidFill>
                          <a:latin typeface="Aptos"/>
                        </a:rPr>
                        <a:t>Platforms</a:t>
                      </a:r>
                    </a:p>
                  </a:txBody>
                  <a:tcPr marL="73152" marR="73152">
                    <a:solidFill>
                      <a:srgbClr val="E3EDF1"/>
                    </a:solidFill>
                  </a:tcPr>
                </a:tc>
                <a:tc>
                  <a:txBody>
                    <a:bodyPr/>
                    <a:lstStyle/>
                    <a:p>
                      <a:r>
                        <a:rPr sz="2200" b="0">
                          <a:solidFill>
                            <a:srgbClr val="232B34"/>
                          </a:solidFill>
                          <a:latin typeface="Aptos"/>
                        </a:rPr>
                        <a:t>Privacy, reporting, abuse detection</a:t>
                      </a:r>
                    </a:p>
                  </a:txBody>
                  <a:tcPr marL="73152" marR="73152">
                    <a:solidFill>
                      <a:srgbClr val="E3EDF1"/>
                    </a:solidFill>
                  </a:tcPr>
                </a:tc>
                <a:tc>
                  <a:txBody>
                    <a:bodyPr/>
                    <a:lstStyle/>
                    <a:p>
                      <a:r>
                        <a:rPr sz="2200" b="0">
                          <a:solidFill>
                            <a:srgbClr val="232B34"/>
                          </a:solidFill>
                          <a:latin typeface="Aptos"/>
                        </a:rPr>
                        <a:t>Friction against harmful contact; usable reporting.</a:t>
                      </a:r>
                    </a:p>
                  </a:txBody>
                  <a:tcPr marL="73152" marR="73152">
                    <a:solidFill>
                      <a:srgbClr val="E3EDF1"/>
                    </a:solidFill>
                  </a:tcPr>
                </a:tc>
                <a:extLst>
                  <a:ext uri="{0D108BD9-81ED-4DB2-BD59-A6C34878D82A}">
                    <a16:rowId xmlns:a16="http://schemas.microsoft.com/office/drawing/2014/main" val="10004"/>
                  </a:ext>
                </a:extLst>
              </a:tr>
              <a:tr h="845820">
                <a:tc>
                  <a:txBody>
                    <a:bodyPr/>
                    <a:lstStyle/>
                    <a:p>
                      <a:r>
                        <a:rPr sz="2200" b="1">
                          <a:solidFill>
                            <a:srgbClr val="232B34"/>
                          </a:solidFill>
                          <a:latin typeface="Aptos"/>
                        </a:rPr>
                        <a:t>Law enforcement &amp; policy makers</a:t>
                      </a:r>
                    </a:p>
                  </a:txBody>
                  <a:tcPr marL="73152" marR="73152">
                    <a:solidFill>
                      <a:srgbClr val="FFFFFF"/>
                    </a:solidFill>
                  </a:tcPr>
                </a:tc>
                <a:tc>
                  <a:txBody>
                    <a:bodyPr/>
                    <a:lstStyle/>
                    <a:p>
                      <a:r>
                        <a:rPr sz="2200" b="0">
                          <a:solidFill>
                            <a:srgbClr val="232B34"/>
                          </a:solidFill>
                          <a:latin typeface="Aptos"/>
                        </a:rPr>
                        <a:t>Investigation, victim support, accountability</a:t>
                      </a:r>
                    </a:p>
                  </a:txBody>
                  <a:tcPr marL="73152" marR="73152">
                    <a:solidFill>
                      <a:srgbClr val="FFFFFF"/>
                    </a:solidFill>
                  </a:tcPr>
                </a:tc>
                <a:tc>
                  <a:txBody>
                    <a:bodyPr/>
                    <a:lstStyle/>
                    <a:p>
                      <a:r>
                        <a:rPr sz="2200" b="0">
                          <a:solidFill>
                            <a:srgbClr val="232B34"/>
                          </a:solidFill>
                          <a:latin typeface="Aptos"/>
                        </a:rPr>
                        <a:t>System-level response that does not blame victims.</a:t>
                      </a:r>
                    </a:p>
                  </a:txBody>
                  <a:tcPr marL="73152" marR="73152">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4F7F9"/>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162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91440"/>
            <a:ext cx="11155680" cy="457200"/>
          </a:xfrm>
          <a:prstGeom prst="rect">
            <a:avLst/>
          </a:prstGeom>
          <a:noFill/>
        </p:spPr>
        <p:txBody>
          <a:bodyPr wrap="square" anchor="t">
            <a:spAutoFit/>
          </a:bodyPr>
          <a:lstStyle/>
          <a:p>
            <a:pPr algn="l"/>
            <a:r>
              <a:rPr sz="3000" b="1">
                <a:solidFill>
                  <a:srgbClr val="FFFFFF"/>
                </a:solidFill>
                <a:latin typeface="Aptos"/>
              </a:rPr>
              <a:t>Resources and close</a:t>
            </a:r>
          </a:p>
        </p:txBody>
      </p:sp>
      <p:sp>
        <p:nvSpPr>
          <p:cNvPr id="4" name="TextBox 3"/>
          <p:cNvSpPr txBox="1"/>
          <p:nvPr/>
        </p:nvSpPr>
        <p:spPr>
          <a:xfrm>
            <a:off x="502920" y="6437376"/>
            <a:ext cx="11109960" cy="201168"/>
          </a:xfrm>
          <a:prstGeom prst="rect">
            <a:avLst/>
          </a:prstGeom>
          <a:noFill/>
        </p:spPr>
        <p:txBody>
          <a:bodyPr wrap="square" anchor="t">
            <a:spAutoFit/>
          </a:bodyPr>
          <a:lstStyle/>
          <a:p>
            <a:pPr algn="r"/>
            <a:r>
              <a:rPr sz="1000" b="0">
                <a:solidFill>
                  <a:srgbClr val="5A6978"/>
                </a:solidFill>
                <a:latin typeface="Aptos"/>
              </a:rPr>
              <a:t>When Belonging Becomes a Trap  |  Slide 19</a:t>
            </a:r>
          </a:p>
        </p:txBody>
      </p:sp>
      <p:sp>
        <p:nvSpPr>
          <p:cNvPr id="5" name="TextBox 4"/>
          <p:cNvSpPr txBox="1"/>
          <p:nvPr/>
        </p:nvSpPr>
        <p:spPr>
          <a:xfrm>
            <a:off x="731520" y="987552"/>
            <a:ext cx="10744200" cy="4915192"/>
          </a:xfrm>
          <a:prstGeom prst="rect">
            <a:avLst/>
          </a:prstGeom>
          <a:noFill/>
        </p:spPr>
        <p:txBody>
          <a:bodyPr wrap="square" lIns="73152" tIns="36576" rIns="73152" anchor="t">
            <a:spAutoFit/>
          </a:bodyPr>
          <a:lstStyle/>
          <a:p>
            <a:pPr marL="287338" indent="-287338" algn="l">
              <a:spcAft>
                <a:spcPts val="1000"/>
              </a:spcAft>
            </a:pPr>
            <a:r>
              <a:rPr sz="4000" b="1" dirty="0">
                <a:solidFill>
                  <a:srgbClr val="162D46"/>
                </a:solidFill>
                <a:latin typeface="Aptos"/>
              </a:rPr>
              <a:t>Start here</a:t>
            </a:r>
            <a:r>
              <a:rPr lang="en-US" sz="4000" b="1" dirty="0">
                <a:solidFill>
                  <a:srgbClr val="162D46"/>
                </a:solidFill>
                <a:latin typeface="Aptos"/>
              </a:rPr>
              <a:t>:</a:t>
            </a:r>
            <a:endParaRPr sz="4000" b="1" dirty="0">
              <a:solidFill>
                <a:srgbClr val="162D46"/>
              </a:solidFill>
              <a:latin typeface="Aptos"/>
            </a:endParaRPr>
          </a:p>
          <a:p>
            <a:pPr marL="287338" indent="-287338" algn="l">
              <a:spcAft>
                <a:spcPts val="1000"/>
              </a:spcAft>
            </a:pPr>
            <a:r>
              <a:rPr sz="2800" dirty="0"/>
              <a:t>• NCMEC </a:t>
            </a:r>
            <a:r>
              <a:rPr sz="2800" dirty="0" err="1"/>
              <a:t>CyberTipline</a:t>
            </a:r>
            <a:r>
              <a:rPr sz="2800" dirty="0"/>
              <a:t> — report suspected child sexual exploitation</a:t>
            </a:r>
          </a:p>
          <a:p>
            <a:pPr marL="287338" indent="-287338" algn="l">
              <a:spcAft>
                <a:spcPts val="1000"/>
              </a:spcAft>
            </a:pPr>
            <a:r>
              <a:rPr sz="2800" dirty="0"/>
              <a:t>• NCMEC </a:t>
            </a:r>
            <a:r>
              <a:rPr sz="2800" dirty="0" err="1"/>
              <a:t>NetSmartz</a:t>
            </a:r>
            <a:r>
              <a:rPr sz="2800" dirty="0"/>
              <a:t> — resources for families, schools, and youth</a:t>
            </a:r>
          </a:p>
          <a:p>
            <a:pPr marL="287338" indent="-287338" algn="l">
              <a:spcAft>
                <a:spcPts val="1000"/>
              </a:spcAft>
            </a:pPr>
            <a:r>
              <a:rPr sz="2800" dirty="0"/>
              <a:t>• FBI / IC3 — report cybercrime, sextortion, and related threats</a:t>
            </a:r>
          </a:p>
          <a:p>
            <a:pPr marL="287338" indent="-287338" algn="l">
              <a:spcAft>
                <a:spcPts val="1000"/>
              </a:spcAft>
            </a:pPr>
            <a:r>
              <a:rPr sz="2800" dirty="0"/>
              <a:t>• AAP Family Media Plan — shared household expectations for technology</a:t>
            </a:r>
          </a:p>
          <a:p>
            <a:pPr marL="287338" indent="-287338" algn="l">
              <a:spcAft>
                <a:spcPts val="1000"/>
              </a:spcAft>
            </a:pPr>
            <a:r>
              <a:rPr sz="2800" dirty="0"/>
              <a:t>• Add local contacts: school counselor, district safeguarding contact, child-advocacy center, local law enforcement</a:t>
            </a:r>
          </a:p>
          <a:p>
            <a:pPr marL="287338" indent="-287338" algn="l">
              <a:spcAft>
                <a:spcPts val="1000"/>
              </a:spcAft>
            </a:pPr>
            <a:r>
              <a:rPr sz="2800" dirty="0"/>
              <a:t>• Critical thinking + Guardrails + Safe disclosure = Resilience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4F7F9"/>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162D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91440"/>
            <a:ext cx="11155680" cy="457200"/>
          </a:xfrm>
          <a:prstGeom prst="rect">
            <a:avLst/>
          </a:prstGeom>
          <a:noFill/>
        </p:spPr>
        <p:txBody>
          <a:bodyPr wrap="square" anchor="t">
            <a:spAutoFit/>
          </a:bodyPr>
          <a:lstStyle/>
          <a:p>
            <a:pPr algn="l"/>
            <a:r>
              <a:rPr sz="3000" b="1">
                <a:solidFill>
                  <a:srgbClr val="FFFFFF"/>
                </a:solidFill>
                <a:latin typeface="Aptos"/>
              </a:rPr>
              <a:t>Facilitator appendix — sources and customization</a:t>
            </a:r>
          </a:p>
        </p:txBody>
      </p:sp>
      <p:sp>
        <p:nvSpPr>
          <p:cNvPr id="4" name="TextBox 3"/>
          <p:cNvSpPr txBox="1"/>
          <p:nvPr/>
        </p:nvSpPr>
        <p:spPr>
          <a:xfrm>
            <a:off x="502920" y="6437376"/>
            <a:ext cx="11109960" cy="201168"/>
          </a:xfrm>
          <a:prstGeom prst="rect">
            <a:avLst/>
          </a:prstGeom>
          <a:noFill/>
        </p:spPr>
        <p:txBody>
          <a:bodyPr wrap="square" anchor="t">
            <a:spAutoFit/>
          </a:bodyPr>
          <a:lstStyle/>
          <a:p>
            <a:pPr algn="r"/>
            <a:r>
              <a:rPr sz="1000" b="0">
                <a:solidFill>
                  <a:srgbClr val="5A6978"/>
                </a:solidFill>
                <a:latin typeface="Aptos"/>
              </a:rPr>
              <a:t>When Belonging Becomes a Trap  |  Slide 20</a:t>
            </a:r>
          </a:p>
        </p:txBody>
      </p:sp>
      <p:sp>
        <p:nvSpPr>
          <p:cNvPr id="5" name="TextBox 4"/>
          <p:cNvSpPr txBox="1"/>
          <p:nvPr/>
        </p:nvSpPr>
        <p:spPr>
          <a:xfrm>
            <a:off x="731520" y="987552"/>
            <a:ext cx="10744200" cy="5894947"/>
          </a:xfrm>
          <a:prstGeom prst="rect">
            <a:avLst/>
          </a:prstGeom>
          <a:noFill/>
        </p:spPr>
        <p:txBody>
          <a:bodyPr wrap="square" lIns="73152" tIns="36576" rIns="73152" anchor="t">
            <a:spAutoFit/>
          </a:bodyPr>
          <a:lstStyle/>
          <a:p>
            <a:pPr marL="287338" indent="-287338" algn="l">
              <a:spcAft>
                <a:spcPts val="1000"/>
              </a:spcAft>
            </a:pPr>
            <a:r>
              <a:rPr sz="2800" dirty="0"/>
              <a:t>• FBI (2025): Violent online networks targeting vulnerable and underage.</a:t>
            </a:r>
          </a:p>
          <a:p>
            <a:pPr marL="287338" indent="-287338" algn="l">
              <a:spcAft>
                <a:spcPts val="1000"/>
              </a:spcAft>
            </a:pPr>
            <a:r>
              <a:rPr sz="2800" dirty="0"/>
              <a:t>• FBI / IC3 (2024): Generative AI can facilitate believable social engineering and fraud.</a:t>
            </a:r>
          </a:p>
          <a:p>
            <a:pPr marL="287338" indent="-287338" algn="l">
              <a:spcAft>
                <a:spcPts val="1000"/>
              </a:spcAft>
            </a:pPr>
            <a:r>
              <a:rPr sz="2800" dirty="0"/>
              <a:t>• NCMEC </a:t>
            </a:r>
            <a:r>
              <a:rPr sz="2800" dirty="0" err="1"/>
              <a:t>NetSmartz</a:t>
            </a:r>
            <a:r>
              <a:rPr sz="2800" dirty="0"/>
              <a:t>: age-appropriate online-safety resources and presentations.</a:t>
            </a:r>
          </a:p>
          <a:p>
            <a:pPr marL="287338" indent="-287338" algn="l">
              <a:spcAft>
                <a:spcPts val="1000"/>
              </a:spcAft>
            </a:pPr>
            <a:r>
              <a:rPr sz="2800" dirty="0"/>
              <a:t>• NCMEC and FBI: sextortion reporting, evidence preservation, and victim-centered guidance.</a:t>
            </a:r>
          </a:p>
          <a:p>
            <a:pPr marL="287338" indent="-287338" algn="l">
              <a:spcAft>
                <a:spcPts val="1000"/>
              </a:spcAft>
            </a:pPr>
            <a:r>
              <a:rPr sz="2800" dirty="0"/>
              <a:t>• American Academy of Pediatrics: Family Media Plan; screen-free times and spaces; shared expectations.</a:t>
            </a:r>
          </a:p>
          <a:p>
            <a:pPr marL="287338" indent="-287338" algn="l">
              <a:spcAft>
                <a:spcPts val="1000"/>
              </a:spcAft>
            </a:pPr>
            <a:r>
              <a:rPr sz="2800" dirty="0"/>
              <a:t>• Özüçetin (2026): dopamine and unpredictable social reward — the mechanism behind slot machines and hard-to-quit screens (Slides 2, 7).</a:t>
            </a:r>
          </a:p>
          <a:p>
            <a:pPr marL="287338" indent="-287338" algn="l">
              <a:spcAft>
                <a:spcPts val="1000"/>
              </a:spcAft>
            </a:pPr>
            <a:r>
              <a:rPr sz="2800" dirty="0"/>
              <a:t>• Before distributing, add local reporting and safeguarding procedures, school contacts, child-advocacy resources, and presenter information.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134</TotalTime>
  <Words>3411</Words>
  <Application>Microsoft Office PowerPoint</Application>
  <PresentationFormat>Widescreen</PresentationFormat>
  <Paragraphs>213</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Ken's</dc:creator>
  <cp:keywords/>
  <dc:description>generated using python-pptx</dc:description>
  <cp:lastModifiedBy>Ken Piggott</cp:lastModifiedBy>
  <cp:revision>13</cp:revision>
  <dcterms:created xsi:type="dcterms:W3CDTF">2013-01-27T09:14:16Z</dcterms:created>
  <dcterms:modified xsi:type="dcterms:W3CDTF">2026-08-23T21:49:12Z</dcterms:modified>
  <cp:category/>
</cp:coreProperties>
</file>